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6"/>
  </p:notesMasterIdLst>
  <p:sldIdLst>
    <p:sldId id="256" r:id="rId2"/>
    <p:sldId id="258" r:id="rId3"/>
    <p:sldId id="257" r:id="rId4"/>
    <p:sldId id="259" r:id="rId5"/>
    <p:sldId id="288" r:id="rId6"/>
    <p:sldId id="289" r:id="rId7"/>
    <p:sldId id="290" r:id="rId8"/>
    <p:sldId id="292" r:id="rId9"/>
    <p:sldId id="283" r:id="rId10"/>
    <p:sldId id="294" r:id="rId11"/>
    <p:sldId id="293" r:id="rId12"/>
    <p:sldId id="296" r:id="rId13"/>
    <p:sldId id="295" r:id="rId14"/>
    <p:sldId id="297" r:id="rId15"/>
  </p:sldIdLst>
  <p:sldSz cx="9144000" cy="5143500" type="screen16x9"/>
  <p:notesSz cx="6858000" cy="9144000"/>
  <p:embeddedFontLst>
    <p:embeddedFont>
      <p:font typeface="맑은 고딕" panose="020B0503020000020004" pitchFamily="50" charset="-127"/>
      <p:regular r:id="rId17"/>
      <p:bold r:id="rId18"/>
    </p:embeddedFont>
    <p:embeddedFont>
      <p:font typeface="Cambria Math" panose="02040503050406030204" pitchFamily="18" charset="0"/>
      <p:regular r:id="rId19"/>
    </p:embeddedFont>
    <p:embeddedFont>
      <p:font typeface="nanumgothic" panose="020D0604000000000000" pitchFamily="50" charset="-127"/>
      <p:regular r:id="rId20"/>
    </p:embeddedFont>
    <p:embeddedFont>
      <p:font typeface="NanumGothic ExtraBold" panose="020B0600000101010101" charset="-127"/>
      <p:bold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90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9264B"/>
    <a:srgbClr val="990033"/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90" y="3378"/>
      </p:cViewPr>
      <p:guideLst>
        <p:guide orient="horz" pos="1620"/>
        <p:guide pos="290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98260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69827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769713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37335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264347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8d7eca59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8d7eca59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18d7eca593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18d7eca593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63030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10423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8121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왼쪽 </a:t>
            </a:r>
            <a:r>
              <a:rPr lang="ko-KR" altLang="en-US" dirty="0" err="1" smtClean="0"/>
              <a:t>위로갈수록</a:t>
            </a:r>
            <a:r>
              <a:rPr lang="ko-KR" altLang="en-US" dirty="0" smtClean="0"/>
              <a:t> 높다 </a:t>
            </a:r>
            <a:r>
              <a:rPr lang="en-US" altLang="ko-KR" dirty="0" smtClean="0"/>
              <a:t>: TN</a:t>
            </a:r>
            <a:r>
              <a:rPr lang="ko-KR" altLang="en-US" dirty="0" smtClean="0"/>
              <a:t>이 높다</a:t>
            </a:r>
            <a:r>
              <a:rPr lang="en-US" altLang="ko-KR" dirty="0" smtClean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272060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22635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rickiepark/handson-ml2/blob/master/04_training_linear_models.ipynb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hyperlink" Target="https://m.blog.naver.com/jevida/221855713144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hyperlink" Target="https://towardsdatascience.com/machine-learning-fundamentals-via-linear-regression-41a5d11f5220" TargetMode="External"/><Relationship Id="rId4" Type="http://schemas.openxmlformats.org/officeDocument/2006/relationships/image" Target="../media/image9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rickiepark/handson-ml2/blob/master/04_training_linear_models.ipynb" TargetMode="Externa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3"/>
          <p:cNvSpPr txBox="1"/>
          <p:nvPr/>
        </p:nvSpPr>
        <p:spPr>
          <a:xfrm>
            <a:off x="1339750" y="2710050"/>
            <a:ext cx="4979400" cy="1565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 b="1" dirty="0">
                <a:solidFill>
                  <a:srgbClr val="19264B"/>
                </a:solidFill>
              </a:rPr>
              <a:t>CUAI 스터디 </a:t>
            </a:r>
            <a:r>
              <a:rPr lang="ko-KR" altLang="en-US" sz="2500" b="1" dirty="0" err="1">
                <a:solidFill>
                  <a:srgbClr val="19264B"/>
                </a:solidFill>
              </a:rPr>
              <a:t>핸즈온</a:t>
            </a:r>
            <a:r>
              <a:rPr lang="ko-KR" altLang="en-US" sz="2500" b="1" dirty="0">
                <a:solidFill>
                  <a:srgbClr val="19264B"/>
                </a:solidFill>
              </a:rPr>
              <a:t> </a:t>
            </a:r>
            <a:r>
              <a:rPr lang="en-US" altLang="ko-KR" sz="2500" b="1" dirty="0">
                <a:solidFill>
                  <a:srgbClr val="19264B"/>
                </a:solidFill>
              </a:rPr>
              <a:t>2</a:t>
            </a:r>
            <a:r>
              <a:rPr lang="ko" sz="2500" b="1" dirty="0">
                <a:solidFill>
                  <a:srgbClr val="19264B"/>
                </a:solidFill>
              </a:rPr>
              <a:t>팀</a:t>
            </a:r>
            <a:endParaRPr sz="2500" b="1" dirty="0">
              <a:solidFill>
                <a:srgbClr val="19264B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solidFill>
                  <a:srgbClr val="19264B"/>
                </a:solidFill>
              </a:rPr>
              <a:t>2022.03.</a:t>
            </a:r>
            <a:r>
              <a:rPr lang="en-US" altLang="ko" dirty="0">
                <a:solidFill>
                  <a:srgbClr val="19264B"/>
                </a:solidFill>
              </a:rPr>
              <a:t>22</a:t>
            </a:r>
            <a:endParaRPr dirty="0">
              <a:solidFill>
                <a:srgbClr val="19264B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19264B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19264B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>
                <a:solidFill>
                  <a:srgbClr val="19264B"/>
                </a:solidFill>
              </a:rPr>
              <a:t>발표자 :</a:t>
            </a:r>
            <a:r>
              <a:rPr lang="en-US" altLang="ko" sz="1100" dirty="0">
                <a:solidFill>
                  <a:srgbClr val="19264B"/>
                </a:solidFill>
              </a:rPr>
              <a:t> </a:t>
            </a:r>
            <a:r>
              <a:rPr lang="ko-KR" altLang="en-US" sz="1100" dirty="0" smtClean="0">
                <a:solidFill>
                  <a:srgbClr val="19264B"/>
                </a:solidFill>
              </a:rPr>
              <a:t>이주호</a:t>
            </a:r>
            <a:endParaRPr sz="1100" dirty="0">
              <a:solidFill>
                <a:srgbClr val="19264B"/>
              </a:solidFill>
            </a:endParaRPr>
          </a:p>
        </p:txBody>
      </p:sp>
      <p:cxnSp>
        <p:nvCxnSpPr>
          <p:cNvPr id="56" name="Google Shape;56;p13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7" name="Google Shape;5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267726" y="611674"/>
            <a:ext cx="6144118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 err="1" smtClean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선형회귀</a:t>
            </a:r>
            <a:r>
              <a:rPr lang="en-US" altLang="ko-KR" sz="2000" dirty="0" smtClean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, </a:t>
            </a:r>
            <a:r>
              <a:rPr lang="ko-KR" altLang="en-US" sz="2000" dirty="0" err="1" smtClean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다항회귀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6" name="Google Shape;83;p16">
            <a:extLst>
              <a:ext uri="{FF2B5EF4-FFF2-40B4-BE49-F238E27FC236}">
                <a16:creationId xmlns:a16="http://schemas.microsoft.com/office/drawing/2014/main" id="{05377C69-DBB0-4D6C-8419-3C1ED8BB3DBE}"/>
              </a:ext>
            </a:extLst>
          </p:cNvPr>
          <p:cNvSpPr txBox="1"/>
          <p:nvPr/>
        </p:nvSpPr>
        <p:spPr>
          <a:xfrm>
            <a:off x="1181088" y="0"/>
            <a:ext cx="4657288" cy="432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15000"/>
              </a:lnSpc>
            </a:pPr>
            <a:r>
              <a:rPr lang="en-US" altLang="ko-KR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Chapter 4 : </a:t>
            </a:r>
            <a:r>
              <a:rPr lang="ko-KR" altLang="en-US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모델 훈련</a:t>
            </a:r>
            <a:endParaRPr lang="ko-KR" altLang="en-US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4971" y="1686222"/>
            <a:ext cx="2928712" cy="186505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5488" y="1686222"/>
            <a:ext cx="2926583" cy="1865051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1764959" y="3551273"/>
            <a:ext cx="271208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800" dirty="0">
                <a:hlinkClick r:id="rId6"/>
              </a:rPr>
              <a:t>https://</a:t>
            </a:r>
            <a:r>
              <a:rPr lang="ko-KR" altLang="en-US" sz="800" dirty="0" smtClean="0">
                <a:hlinkClick r:id="rId6"/>
              </a:rPr>
              <a:t>github.com/rickiepark/handson-ml2/blob/master/04_training_linear_models.ipynb</a:t>
            </a:r>
            <a:r>
              <a:rPr lang="ko-KR" altLang="en-US" sz="800" dirty="0" smtClean="0"/>
              <a:t> </a:t>
            </a:r>
            <a:endParaRPr lang="ko-KR" altLang="en-US" sz="800" dirty="0"/>
          </a:p>
        </p:txBody>
      </p:sp>
      <p:sp>
        <p:nvSpPr>
          <p:cNvPr id="14" name="직사각형 13"/>
          <p:cNvSpPr/>
          <p:nvPr/>
        </p:nvSpPr>
        <p:spPr>
          <a:xfrm>
            <a:off x="5445452" y="3551273"/>
            <a:ext cx="271208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800" dirty="0">
                <a:hlinkClick r:id="rId6"/>
              </a:rPr>
              <a:t>https://</a:t>
            </a:r>
            <a:r>
              <a:rPr lang="ko-KR" altLang="en-US" sz="800" dirty="0" smtClean="0">
                <a:hlinkClick r:id="rId6"/>
              </a:rPr>
              <a:t>github.com/rickiepark/handson-ml2/blob/master/04_training_linear_models.ipynb</a:t>
            </a:r>
            <a:r>
              <a:rPr lang="ko-KR" altLang="en-US" sz="800" dirty="0" smtClean="0"/>
              <a:t> 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31462016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267726" y="611674"/>
            <a:ext cx="6144118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 smtClean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경사 </a:t>
            </a:r>
            <a:r>
              <a:rPr lang="ko-KR" altLang="en-US" sz="2000" dirty="0" err="1" smtClean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하강법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6" name="Google Shape;83;p16">
            <a:extLst>
              <a:ext uri="{FF2B5EF4-FFF2-40B4-BE49-F238E27FC236}">
                <a16:creationId xmlns:a16="http://schemas.microsoft.com/office/drawing/2014/main" id="{05377C69-DBB0-4D6C-8419-3C1ED8BB3DBE}"/>
              </a:ext>
            </a:extLst>
          </p:cNvPr>
          <p:cNvSpPr txBox="1"/>
          <p:nvPr/>
        </p:nvSpPr>
        <p:spPr>
          <a:xfrm>
            <a:off x="1181088" y="0"/>
            <a:ext cx="4657288" cy="432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15000"/>
              </a:lnSpc>
            </a:pPr>
            <a:r>
              <a:rPr lang="en-US" altLang="ko-KR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Chapter 4 : </a:t>
            </a:r>
            <a:r>
              <a:rPr lang="ko-KR" altLang="en-US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모델 훈련</a:t>
            </a:r>
            <a:endParaRPr lang="ko-KR" altLang="en-US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1026" name="Picture 2" descr="https://miro.medium.com/max/405/1*UUHvSixG7rX2EfNFTtqBDA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1310" y="1729948"/>
            <a:ext cx="2021137" cy="2081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직사각형 42"/>
          <p:cNvSpPr/>
          <p:nvPr/>
        </p:nvSpPr>
        <p:spPr>
          <a:xfrm>
            <a:off x="1685548" y="4008268"/>
            <a:ext cx="263687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800" dirty="0">
                <a:solidFill>
                  <a:schemeClr val="bg1">
                    <a:lumMod val="85000"/>
                  </a:schemeClr>
                </a:solidFill>
                <a:hlinkClick r:id="rId5"/>
              </a:rPr>
              <a:t>https://</a:t>
            </a:r>
            <a:r>
              <a:rPr lang="ko-KR" altLang="en-US" sz="800" dirty="0" smtClean="0">
                <a:solidFill>
                  <a:schemeClr val="bg1">
                    <a:lumMod val="85000"/>
                  </a:schemeClr>
                </a:solidFill>
                <a:hlinkClick r:id="rId5"/>
              </a:rPr>
              <a:t>towardsdatascience.com/machine-learning-fundamentals-via-linear-regression-41a5d11f5220</a:t>
            </a:r>
            <a:r>
              <a:rPr lang="ko-KR" altLang="en-US" sz="80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endParaRPr lang="ko-KR" altLang="en-US" sz="800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1030" name="Picture 6" descr="https://mblogthumb-phinf.pstatic.net/MjAyMDAzMTZfODcg/MDAxNTg0MzAxMTIzNzkx.30RyWOQ5ZR-Z2uJbeVJnHe-22HPsc6ap6tSpYJL0m1wg.dPzbux16yI1QpvQKyJztLVNGH87nIybM8A8-h5ITwHsg.PNG.jevida/031520_1938_Gradient3.png?type=w800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684" y="1829012"/>
            <a:ext cx="4426509" cy="2222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직사각형 43"/>
          <p:cNvSpPr/>
          <p:nvPr/>
        </p:nvSpPr>
        <p:spPr>
          <a:xfrm>
            <a:off x="1605516" y="1460659"/>
            <a:ext cx="2594345" cy="3104246"/>
          </a:xfrm>
          <a:prstGeom prst="rect">
            <a:avLst/>
          </a:prstGeom>
          <a:noFill/>
          <a:ln w="38100">
            <a:solidFill>
              <a:srgbClr val="1926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/>
          <p:cNvSpPr/>
          <p:nvPr/>
        </p:nvSpPr>
        <p:spPr>
          <a:xfrm>
            <a:off x="4445684" y="4070169"/>
            <a:ext cx="236314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dirty="0">
                <a:hlinkClick r:id="rId7"/>
              </a:rPr>
              <a:t>https://</a:t>
            </a:r>
            <a:r>
              <a:rPr lang="ko-KR" altLang="en-US" sz="800" dirty="0" smtClean="0">
                <a:hlinkClick r:id="rId7"/>
              </a:rPr>
              <a:t>m.blog.naver.com/jevida/221855713144</a:t>
            </a:r>
            <a:r>
              <a:rPr lang="ko-KR" altLang="en-US" sz="800" dirty="0" smtClean="0"/>
              <a:t> </a:t>
            </a:r>
            <a:endParaRPr lang="ko-KR" altLang="en-US" sz="800" dirty="0"/>
          </a:p>
        </p:txBody>
      </p:sp>
      <p:sp>
        <p:nvSpPr>
          <p:cNvPr id="54" name="직사각형 53"/>
          <p:cNvSpPr/>
          <p:nvPr/>
        </p:nvSpPr>
        <p:spPr>
          <a:xfrm>
            <a:off x="4402454" y="1460659"/>
            <a:ext cx="4512271" cy="3104246"/>
          </a:xfrm>
          <a:prstGeom prst="rect">
            <a:avLst/>
          </a:prstGeom>
          <a:noFill/>
          <a:ln w="38100">
            <a:solidFill>
              <a:srgbClr val="1926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02948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267726" y="611674"/>
            <a:ext cx="6144118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 smtClean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경사 </a:t>
            </a:r>
            <a:r>
              <a:rPr lang="ko-KR" altLang="en-US" sz="2000" dirty="0" err="1" smtClean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하강법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6" name="Google Shape;83;p16">
            <a:extLst>
              <a:ext uri="{FF2B5EF4-FFF2-40B4-BE49-F238E27FC236}">
                <a16:creationId xmlns:a16="http://schemas.microsoft.com/office/drawing/2014/main" id="{05377C69-DBB0-4D6C-8419-3C1ED8BB3DBE}"/>
              </a:ext>
            </a:extLst>
          </p:cNvPr>
          <p:cNvSpPr txBox="1"/>
          <p:nvPr/>
        </p:nvSpPr>
        <p:spPr>
          <a:xfrm>
            <a:off x="1181088" y="0"/>
            <a:ext cx="4657288" cy="432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15000"/>
              </a:lnSpc>
            </a:pPr>
            <a:r>
              <a:rPr lang="en-US" altLang="ko-KR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Chapter 4 : </a:t>
            </a:r>
            <a:r>
              <a:rPr lang="ko-KR" altLang="en-US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모델 훈련</a:t>
            </a:r>
            <a:endParaRPr lang="ko-KR" altLang="en-US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881962" y="1632609"/>
            <a:ext cx="723013" cy="723013"/>
          </a:xfrm>
          <a:prstGeom prst="rect">
            <a:avLst/>
          </a:prstGeom>
          <a:solidFill>
            <a:schemeClr val="tx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2710414" y="1632609"/>
            <a:ext cx="723013" cy="723013"/>
          </a:xfrm>
          <a:prstGeom prst="rect">
            <a:avLst/>
          </a:prstGeom>
          <a:solidFill>
            <a:schemeClr val="tx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3538866" y="1632609"/>
            <a:ext cx="723013" cy="723013"/>
          </a:xfrm>
          <a:prstGeom prst="rect">
            <a:avLst/>
          </a:prstGeom>
          <a:solidFill>
            <a:schemeClr val="tx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4367318" y="1632609"/>
            <a:ext cx="723013" cy="723013"/>
          </a:xfrm>
          <a:prstGeom prst="rect">
            <a:avLst/>
          </a:prstGeom>
          <a:solidFill>
            <a:schemeClr val="tx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5195770" y="1632609"/>
            <a:ext cx="723013" cy="723013"/>
          </a:xfrm>
          <a:prstGeom prst="rect">
            <a:avLst/>
          </a:prstGeom>
          <a:solidFill>
            <a:schemeClr val="tx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6024222" y="1632609"/>
            <a:ext cx="723013" cy="723013"/>
          </a:xfrm>
          <a:prstGeom prst="rect">
            <a:avLst/>
          </a:prstGeom>
          <a:solidFill>
            <a:schemeClr val="tx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6839822" y="1632609"/>
            <a:ext cx="723013" cy="723013"/>
          </a:xfrm>
          <a:prstGeom prst="rect">
            <a:avLst/>
          </a:prstGeom>
          <a:solidFill>
            <a:schemeClr val="tx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7668274" y="1632609"/>
            <a:ext cx="723013" cy="723013"/>
          </a:xfrm>
          <a:prstGeom prst="rect">
            <a:avLst/>
          </a:prstGeom>
          <a:solidFill>
            <a:schemeClr val="tx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>
            <a:off x="1881962" y="2530558"/>
            <a:ext cx="0" cy="253852"/>
          </a:xfrm>
          <a:prstGeom prst="line">
            <a:avLst/>
          </a:prstGeom>
          <a:ln w="285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3538866" y="3825128"/>
            <a:ext cx="0" cy="253852"/>
          </a:xfrm>
          <a:prstGeom prst="line">
            <a:avLst/>
          </a:prstGeom>
          <a:ln w="285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>
            <a:off x="8391287" y="2542076"/>
            <a:ext cx="0" cy="253852"/>
          </a:xfrm>
          <a:prstGeom prst="line">
            <a:avLst/>
          </a:prstGeom>
          <a:ln w="285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4264078" y="3825128"/>
            <a:ext cx="0" cy="253852"/>
          </a:xfrm>
          <a:prstGeom prst="line">
            <a:avLst/>
          </a:prstGeom>
          <a:ln w="285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/>
          <p:cNvCxnSpPr/>
          <p:nvPr/>
        </p:nvCxnSpPr>
        <p:spPr>
          <a:xfrm flipV="1">
            <a:off x="2289542" y="3109955"/>
            <a:ext cx="0" cy="253852"/>
          </a:xfrm>
          <a:prstGeom prst="straightConnector1">
            <a:avLst/>
          </a:prstGeom>
          <a:ln w="28575">
            <a:solidFill>
              <a:srgbClr val="19264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/>
          <p:cNvCxnSpPr/>
          <p:nvPr/>
        </p:nvCxnSpPr>
        <p:spPr>
          <a:xfrm flipV="1">
            <a:off x="3994295" y="3109955"/>
            <a:ext cx="0" cy="253852"/>
          </a:xfrm>
          <a:prstGeom prst="straightConnector1">
            <a:avLst/>
          </a:prstGeom>
          <a:ln w="28575">
            <a:solidFill>
              <a:srgbClr val="19264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/>
          <p:cNvCxnSpPr/>
          <p:nvPr/>
        </p:nvCxnSpPr>
        <p:spPr>
          <a:xfrm flipV="1">
            <a:off x="3785188" y="3109955"/>
            <a:ext cx="0" cy="253852"/>
          </a:xfrm>
          <a:prstGeom prst="straightConnector1">
            <a:avLst/>
          </a:prstGeom>
          <a:ln w="28575">
            <a:solidFill>
              <a:srgbClr val="19264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/>
          <p:cNvCxnSpPr/>
          <p:nvPr/>
        </p:nvCxnSpPr>
        <p:spPr>
          <a:xfrm flipV="1">
            <a:off x="5090331" y="3109955"/>
            <a:ext cx="0" cy="253852"/>
          </a:xfrm>
          <a:prstGeom prst="straightConnector1">
            <a:avLst/>
          </a:prstGeom>
          <a:ln w="28575">
            <a:solidFill>
              <a:srgbClr val="19264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/>
          <p:cNvCxnSpPr/>
          <p:nvPr/>
        </p:nvCxnSpPr>
        <p:spPr>
          <a:xfrm flipV="1">
            <a:off x="5731829" y="3109955"/>
            <a:ext cx="0" cy="253852"/>
          </a:xfrm>
          <a:prstGeom prst="straightConnector1">
            <a:avLst/>
          </a:prstGeom>
          <a:ln w="28575">
            <a:solidFill>
              <a:srgbClr val="19264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/>
          <p:cNvCxnSpPr/>
          <p:nvPr/>
        </p:nvCxnSpPr>
        <p:spPr>
          <a:xfrm flipV="1">
            <a:off x="7075075" y="3109955"/>
            <a:ext cx="0" cy="253852"/>
          </a:xfrm>
          <a:prstGeom prst="straightConnector1">
            <a:avLst/>
          </a:prstGeom>
          <a:ln w="28575">
            <a:solidFill>
              <a:srgbClr val="19264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/>
          <p:nvPr/>
        </p:nvCxnSpPr>
        <p:spPr>
          <a:xfrm flipV="1">
            <a:off x="7886694" y="3109955"/>
            <a:ext cx="0" cy="253852"/>
          </a:xfrm>
          <a:prstGeom prst="straightConnector1">
            <a:avLst/>
          </a:prstGeom>
          <a:ln w="28575">
            <a:solidFill>
              <a:srgbClr val="19264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261879" y="2503595"/>
            <a:ext cx="14622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nanumgothic" panose="020D0604000000000000" pitchFamily="50" charset="-127"/>
                <a:ea typeface="nanumgothic" panose="020D0604000000000000" pitchFamily="50" charset="-127"/>
              </a:rPr>
              <a:t>배치 경사 </a:t>
            </a:r>
            <a:r>
              <a:rPr lang="ko-KR" altLang="en-US" dirty="0" err="1" smtClean="0">
                <a:latin typeface="nanumgothic" panose="020D0604000000000000" pitchFamily="50" charset="-127"/>
                <a:ea typeface="nanumgothic" panose="020D0604000000000000" pitchFamily="50" charset="-127"/>
              </a:rPr>
              <a:t>하강법</a:t>
            </a:r>
            <a:endParaRPr lang="ko-KR" altLang="en-US" dirty="0">
              <a:latin typeface="nanumgothic" panose="020D0604000000000000" pitchFamily="50" charset="-127"/>
              <a:ea typeface="nanumgothic" panose="020D0604000000000000" pitchFamily="50" charset="-127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1881962" y="2657483"/>
            <a:ext cx="2286001" cy="0"/>
          </a:xfrm>
          <a:prstGeom prst="line">
            <a:avLst/>
          </a:prstGeom>
          <a:ln w="28575">
            <a:solidFill>
              <a:srgbClr val="1926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/>
          <p:cNvCxnSpPr>
            <a:stCxn id="9" idx="3"/>
          </p:cNvCxnSpPr>
          <p:nvPr/>
        </p:nvCxnSpPr>
        <p:spPr>
          <a:xfrm flipV="1">
            <a:off x="5724139" y="2657483"/>
            <a:ext cx="2667148" cy="1"/>
          </a:xfrm>
          <a:prstGeom prst="line">
            <a:avLst/>
          </a:prstGeom>
          <a:ln w="28575">
            <a:solidFill>
              <a:srgbClr val="1926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/>
          <p:cNvCxnSpPr/>
          <p:nvPr/>
        </p:nvCxnSpPr>
        <p:spPr>
          <a:xfrm>
            <a:off x="3530888" y="3952054"/>
            <a:ext cx="730991" cy="0"/>
          </a:xfrm>
          <a:prstGeom prst="line">
            <a:avLst/>
          </a:prstGeom>
          <a:ln w="28575">
            <a:solidFill>
              <a:srgbClr val="1926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/>
          <p:cNvSpPr/>
          <p:nvPr/>
        </p:nvSpPr>
        <p:spPr>
          <a:xfrm>
            <a:off x="2062716" y="3010387"/>
            <a:ext cx="6060558" cy="496515"/>
          </a:xfrm>
          <a:prstGeom prst="rect">
            <a:avLst/>
          </a:prstGeom>
          <a:noFill/>
          <a:ln w="38100">
            <a:solidFill>
              <a:srgbClr val="9900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52"/>
          <p:cNvSpPr txBox="1"/>
          <p:nvPr/>
        </p:nvSpPr>
        <p:spPr>
          <a:xfrm>
            <a:off x="2996938" y="4243317"/>
            <a:ext cx="17988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>
                <a:latin typeface="nanumgothic" panose="020D0604000000000000" pitchFamily="50" charset="-127"/>
                <a:ea typeface="nanumgothic" panose="020D0604000000000000" pitchFamily="50" charset="-127"/>
              </a:rPr>
              <a:t>미니배치</a:t>
            </a:r>
            <a:r>
              <a:rPr lang="ko-KR" altLang="en-US" dirty="0" smtClean="0">
                <a:latin typeface="nanumgothic" panose="020D0604000000000000" pitchFamily="50" charset="-127"/>
                <a:ea typeface="nanumgothic" panose="020D0604000000000000" pitchFamily="50" charset="-127"/>
              </a:rPr>
              <a:t> 경사 </a:t>
            </a:r>
            <a:r>
              <a:rPr lang="ko-KR" altLang="en-US" dirty="0" err="1" smtClean="0">
                <a:latin typeface="nanumgothic" panose="020D0604000000000000" pitchFamily="50" charset="-127"/>
                <a:ea typeface="nanumgothic" panose="020D0604000000000000" pitchFamily="50" charset="-127"/>
              </a:rPr>
              <a:t>하강법</a:t>
            </a:r>
            <a:endParaRPr lang="ko-KR" altLang="en-US" dirty="0">
              <a:latin typeface="nanumgothic" panose="020D0604000000000000" pitchFamily="50" charset="-127"/>
              <a:ea typeface="nanumgothic" panose="020D0604000000000000" pitchFamily="50" charset="-127"/>
            </a:endParaRPr>
          </a:p>
        </p:txBody>
      </p:sp>
      <p:cxnSp>
        <p:nvCxnSpPr>
          <p:cNvPr id="55" name="직선 화살표 연결선 54"/>
          <p:cNvCxnSpPr/>
          <p:nvPr/>
        </p:nvCxnSpPr>
        <p:spPr>
          <a:xfrm flipV="1">
            <a:off x="3896383" y="4057714"/>
            <a:ext cx="0" cy="164337"/>
          </a:xfrm>
          <a:prstGeom prst="straightConnector1">
            <a:avLst/>
          </a:prstGeom>
          <a:ln w="28575">
            <a:solidFill>
              <a:srgbClr val="19264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6596556" y="3530008"/>
            <a:ext cx="16305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nanumgothic" panose="020D0604000000000000" pitchFamily="50" charset="-127"/>
                <a:ea typeface="nanumgothic" panose="020D0604000000000000" pitchFamily="50" charset="-127"/>
              </a:rPr>
              <a:t>확률적 경사 </a:t>
            </a:r>
            <a:r>
              <a:rPr lang="ko-KR" altLang="en-US" dirty="0" err="1" smtClean="0">
                <a:latin typeface="nanumgothic" panose="020D0604000000000000" pitchFamily="50" charset="-127"/>
                <a:ea typeface="nanumgothic" panose="020D0604000000000000" pitchFamily="50" charset="-127"/>
              </a:rPr>
              <a:t>하강법</a:t>
            </a:r>
            <a:endParaRPr lang="ko-KR" altLang="en-US" dirty="0">
              <a:latin typeface="nanumgothic" panose="020D0604000000000000" pitchFamily="50" charset="-127"/>
              <a:ea typeface="nanumgothic" panose="020D0604000000000000" pitchFamily="50" charset="-127"/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1776512" y="1441515"/>
            <a:ext cx="6718901" cy="1017708"/>
          </a:xfrm>
          <a:prstGeom prst="rect">
            <a:avLst/>
          </a:prstGeom>
          <a:noFill/>
          <a:ln w="38100">
            <a:solidFill>
              <a:srgbClr val="9900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TextBox 57"/>
          <p:cNvSpPr txBox="1"/>
          <p:nvPr/>
        </p:nvSpPr>
        <p:spPr>
          <a:xfrm>
            <a:off x="4455041" y="1275048"/>
            <a:ext cx="107593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mtClean="0">
                <a:latin typeface="nanumgothic" panose="020D0604000000000000" pitchFamily="50" charset="-127"/>
                <a:ea typeface="nanumgothic" panose="020D0604000000000000" pitchFamily="50" charset="-127"/>
              </a:rPr>
              <a:t>데이터 샘플</a:t>
            </a:r>
            <a:endParaRPr lang="ko-KR" altLang="en-US" dirty="0">
              <a:latin typeface="nanumgothic" panose="020D0604000000000000" pitchFamily="50" charset="-127"/>
              <a:ea typeface="nanumgothic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850892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353975" y="516971"/>
            <a:ext cx="6144118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 err="1" smtClean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로지스틱</a:t>
            </a:r>
            <a:r>
              <a:rPr lang="ko-KR" altLang="en-US" sz="2000" dirty="0" smtClean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회귀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6" name="Google Shape;83;p16">
            <a:extLst>
              <a:ext uri="{FF2B5EF4-FFF2-40B4-BE49-F238E27FC236}">
                <a16:creationId xmlns:a16="http://schemas.microsoft.com/office/drawing/2014/main" id="{05377C69-DBB0-4D6C-8419-3C1ED8BB3DBE}"/>
              </a:ext>
            </a:extLst>
          </p:cNvPr>
          <p:cNvSpPr txBox="1"/>
          <p:nvPr/>
        </p:nvSpPr>
        <p:spPr>
          <a:xfrm>
            <a:off x="1181088" y="0"/>
            <a:ext cx="4657288" cy="432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15000"/>
              </a:lnSpc>
            </a:pPr>
            <a:r>
              <a:rPr lang="en-US" altLang="ko-KR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Chapter 4 : </a:t>
            </a:r>
            <a:r>
              <a:rPr lang="ko-KR" altLang="en-US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모델 훈련</a:t>
            </a:r>
            <a:endParaRPr lang="ko-KR" altLang="en-US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702" y="1224700"/>
            <a:ext cx="3453907" cy="1142405"/>
          </a:xfrm>
          <a:prstGeom prst="rect">
            <a:avLst/>
          </a:prstGeom>
        </p:spPr>
      </p:pic>
      <p:sp>
        <p:nvSpPr>
          <p:cNvPr id="15" name="Google Shape;67;p14"/>
          <p:cNvSpPr txBox="1"/>
          <p:nvPr/>
        </p:nvSpPr>
        <p:spPr>
          <a:xfrm>
            <a:off x="5168211" y="1224700"/>
            <a:ext cx="3400731" cy="584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</a:pPr>
            <a:r>
              <a:rPr lang="en-US" altLang="ko-KR" sz="1300" dirty="0" smtClean="0">
                <a:latin typeface="nanumgothic" panose="020D0604000000000000" pitchFamily="50" charset="-127"/>
                <a:ea typeface="nanumgothic" panose="020D0604000000000000" pitchFamily="50" charset="-127"/>
              </a:rPr>
              <a:t>- </a:t>
            </a:r>
            <a:r>
              <a:rPr lang="ko-KR" altLang="en-US" sz="1300" dirty="0" err="1" smtClean="0">
                <a:latin typeface="nanumgothic" panose="020D0604000000000000" pitchFamily="50" charset="-127"/>
                <a:ea typeface="nanumgothic" panose="020D0604000000000000" pitchFamily="50" charset="-127"/>
              </a:rPr>
              <a:t>시그모이드</a:t>
            </a:r>
            <a:r>
              <a:rPr lang="en-US" altLang="ko-KR" sz="1300" dirty="0" smtClean="0">
                <a:latin typeface="nanumgothic" panose="020D0604000000000000" pitchFamily="50" charset="-127"/>
                <a:ea typeface="nanumgothic" panose="020D0604000000000000" pitchFamily="50" charset="-127"/>
              </a:rPr>
              <a:t>(sigmoid) </a:t>
            </a:r>
            <a:r>
              <a:rPr lang="ko-KR" altLang="en-US" sz="1300" dirty="0" smtClean="0">
                <a:latin typeface="nanumgothic" panose="020D0604000000000000" pitchFamily="50" charset="-127"/>
                <a:ea typeface="nanumgothic" panose="020D0604000000000000" pitchFamily="50" charset="-127"/>
              </a:rPr>
              <a:t>함수를 통해 </a:t>
            </a:r>
            <a:r>
              <a:rPr lang="en-US" altLang="ko-KR" sz="1300" dirty="0" smtClean="0">
                <a:latin typeface="nanumgothic" panose="020D0604000000000000" pitchFamily="50" charset="-127"/>
                <a:ea typeface="nanumgothic" panose="020D0604000000000000" pitchFamily="50" charset="-127"/>
              </a:rPr>
              <a:t>0~1 </a:t>
            </a:r>
            <a:r>
              <a:rPr lang="ko-KR" altLang="en-US" sz="1300" dirty="0" smtClean="0">
                <a:latin typeface="nanumgothic" panose="020D0604000000000000" pitchFamily="50" charset="-127"/>
                <a:ea typeface="nanumgothic" panose="020D0604000000000000" pitchFamily="50" charset="-127"/>
              </a:rPr>
              <a:t>사이의 값을 반환한다</a:t>
            </a:r>
            <a:endParaRPr lang="en-US" altLang="ko-KR" sz="1300" dirty="0" smtClean="0">
              <a:latin typeface="nanumgothic" panose="020D0604000000000000" pitchFamily="50" charset="-127"/>
              <a:ea typeface="nanumgothic" panose="020D0604000000000000" pitchFamily="50" charset="-127"/>
            </a:endParaRPr>
          </a:p>
        </p:txBody>
      </p:sp>
      <p:sp>
        <p:nvSpPr>
          <p:cNvPr id="16" name="Google Shape;67;p14"/>
          <p:cNvSpPr txBox="1"/>
          <p:nvPr/>
        </p:nvSpPr>
        <p:spPr>
          <a:xfrm>
            <a:off x="5168210" y="1782360"/>
            <a:ext cx="3400731" cy="384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</a:pPr>
            <a:r>
              <a:rPr lang="en-US" altLang="ko-KR" sz="1300" dirty="0" smtClean="0">
                <a:latin typeface="nanumgothic" panose="020D0604000000000000" pitchFamily="50" charset="-127"/>
                <a:ea typeface="nanumgothic" panose="020D0604000000000000" pitchFamily="50" charset="-127"/>
              </a:rPr>
              <a:t>-0.5 </a:t>
            </a:r>
            <a:r>
              <a:rPr lang="ko-KR" altLang="en-US" sz="1300" dirty="0" smtClean="0">
                <a:latin typeface="nanumgothic" panose="020D0604000000000000" pitchFamily="50" charset="-127"/>
                <a:ea typeface="nanumgothic" panose="020D0604000000000000" pitchFamily="50" charset="-127"/>
              </a:rPr>
              <a:t>이상이면 </a:t>
            </a:r>
            <a:r>
              <a:rPr lang="en-US" altLang="ko-KR" sz="1300" dirty="0" smtClean="0">
                <a:latin typeface="nanumgothic" panose="020D0604000000000000" pitchFamily="50" charset="-127"/>
                <a:ea typeface="nanumgothic" panose="020D0604000000000000" pitchFamily="50" charset="-127"/>
              </a:rPr>
              <a:t>1, 0.5 </a:t>
            </a:r>
            <a:r>
              <a:rPr lang="ko-KR" altLang="en-US" sz="1300" dirty="0" smtClean="0">
                <a:latin typeface="nanumgothic" panose="020D0604000000000000" pitchFamily="50" charset="-127"/>
                <a:ea typeface="nanumgothic" panose="020D0604000000000000" pitchFamily="50" charset="-127"/>
              </a:rPr>
              <a:t>미만이면 </a:t>
            </a:r>
            <a:r>
              <a:rPr lang="en-US" altLang="ko-KR" sz="1300" dirty="0" smtClean="0">
                <a:latin typeface="nanumgothic" panose="020D0604000000000000" pitchFamily="50" charset="-127"/>
                <a:ea typeface="nanumgothic" panose="020D0604000000000000" pitchFamily="50" charset="-127"/>
              </a:rPr>
              <a:t>0</a:t>
            </a:r>
            <a:r>
              <a:rPr lang="ko-KR" altLang="en-US" sz="1300" dirty="0" smtClean="0">
                <a:latin typeface="nanumgothic" panose="020D0604000000000000" pitchFamily="50" charset="-127"/>
                <a:ea typeface="nanumgothic" panose="020D0604000000000000" pitchFamily="50" charset="-127"/>
              </a:rPr>
              <a:t>을 반환한다</a:t>
            </a:r>
            <a:r>
              <a:rPr lang="en-US" altLang="ko-KR" sz="1300" dirty="0" smtClean="0">
                <a:latin typeface="nanumgothic" panose="020D0604000000000000" pitchFamily="50" charset="-127"/>
                <a:ea typeface="nanumgothic" panose="020D0604000000000000" pitchFamily="50" charset="-127"/>
              </a:rPr>
              <a:t>.</a:t>
            </a:r>
          </a:p>
        </p:txBody>
      </p:sp>
      <p:sp>
        <p:nvSpPr>
          <p:cNvPr id="17" name="Google Shape;67;p14"/>
          <p:cNvSpPr txBox="1"/>
          <p:nvPr/>
        </p:nvSpPr>
        <p:spPr>
          <a:xfrm>
            <a:off x="5277022" y="2855878"/>
            <a:ext cx="3400731" cy="584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</a:pPr>
            <a:r>
              <a:rPr lang="en-US" altLang="ko-KR" sz="1300" dirty="0" smtClean="0">
                <a:latin typeface="nanumgothic" panose="020D0604000000000000" pitchFamily="50" charset="-127"/>
                <a:ea typeface="nanumgothic" panose="020D0604000000000000" pitchFamily="50" charset="-127"/>
              </a:rPr>
              <a:t>- </a:t>
            </a:r>
            <a:r>
              <a:rPr lang="ko-KR" altLang="en-US" sz="1300" dirty="0" smtClean="0">
                <a:latin typeface="nanumgothic" panose="020D0604000000000000" pitchFamily="50" charset="-127"/>
                <a:ea typeface="nanumgothic" panose="020D0604000000000000" pitchFamily="50" charset="-127"/>
              </a:rPr>
              <a:t>각 샘플에 대한 </a:t>
            </a:r>
            <a:r>
              <a:rPr lang="ko-KR" altLang="en-US" sz="1300" dirty="0" err="1" smtClean="0">
                <a:latin typeface="nanumgothic" panose="020D0604000000000000" pitchFamily="50" charset="-127"/>
                <a:ea typeface="nanumgothic" panose="020D0604000000000000" pitchFamily="50" charset="-127"/>
              </a:rPr>
              <a:t>로지스틱</a:t>
            </a:r>
            <a:r>
              <a:rPr lang="ko-KR" altLang="en-US" sz="1300" dirty="0" smtClean="0">
                <a:latin typeface="nanumgothic" panose="020D0604000000000000" pitchFamily="50" charset="-127"/>
                <a:ea typeface="nanumgothic" panose="020D0604000000000000" pitchFamily="50" charset="-127"/>
              </a:rPr>
              <a:t> 회귀의 </a:t>
            </a:r>
            <a:r>
              <a:rPr lang="ko-KR" altLang="en-US" sz="1300" dirty="0" err="1" smtClean="0">
                <a:latin typeface="nanumgothic" panose="020D0604000000000000" pitchFamily="50" charset="-127"/>
                <a:ea typeface="nanumgothic" panose="020D0604000000000000" pitchFamily="50" charset="-127"/>
              </a:rPr>
              <a:t>비용함수는</a:t>
            </a:r>
            <a:r>
              <a:rPr lang="ko-KR" altLang="en-US" sz="1300" dirty="0" smtClean="0">
                <a:latin typeface="nanumgothic" panose="020D0604000000000000" pitchFamily="50" charset="-127"/>
                <a:ea typeface="nanumgothic" panose="020D0604000000000000" pitchFamily="50" charset="-127"/>
              </a:rPr>
              <a:t> 레이블의 값에 따라 다르다</a:t>
            </a:r>
            <a:r>
              <a:rPr lang="en-US" altLang="ko-KR" sz="1300" dirty="0" smtClean="0">
                <a:latin typeface="nanumgothic" panose="020D0604000000000000" pitchFamily="50" charset="-127"/>
                <a:ea typeface="nanumgothic" panose="020D0604000000000000" pitchFamily="50" charset="-127"/>
              </a:rPr>
              <a:t>.</a:t>
            </a:r>
          </a:p>
        </p:txBody>
      </p:sp>
      <p:sp>
        <p:nvSpPr>
          <p:cNvPr id="18" name="Google Shape;67;p14"/>
          <p:cNvSpPr txBox="1"/>
          <p:nvPr/>
        </p:nvSpPr>
        <p:spPr>
          <a:xfrm>
            <a:off x="5277022" y="3507124"/>
            <a:ext cx="3400731" cy="584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</a:pPr>
            <a:r>
              <a:rPr lang="en-US" altLang="ko-KR" sz="1300" dirty="0" smtClean="0">
                <a:latin typeface="nanumgothic" panose="020D0604000000000000" pitchFamily="50" charset="-127"/>
                <a:ea typeface="nanumgothic" panose="020D0604000000000000" pitchFamily="50" charset="-127"/>
              </a:rPr>
              <a:t>- </a:t>
            </a:r>
            <a:r>
              <a:rPr lang="ko-KR" altLang="en-US" sz="1300" dirty="0" smtClean="0">
                <a:latin typeface="nanumgothic" panose="020D0604000000000000" pitchFamily="50" charset="-127"/>
                <a:ea typeface="nanumgothic" panose="020D0604000000000000" pitchFamily="50" charset="-127"/>
              </a:rPr>
              <a:t>샘플에 대한 </a:t>
            </a:r>
            <a:r>
              <a:rPr lang="ko-KR" altLang="en-US" sz="1300" dirty="0" err="1" smtClean="0">
                <a:latin typeface="nanumgothic" panose="020D0604000000000000" pitchFamily="50" charset="-127"/>
                <a:ea typeface="nanumgothic" panose="020D0604000000000000" pitchFamily="50" charset="-127"/>
              </a:rPr>
              <a:t>비용함수를</a:t>
            </a:r>
            <a:r>
              <a:rPr lang="ko-KR" altLang="en-US" sz="1300" dirty="0" smtClean="0">
                <a:latin typeface="nanumgothic" panose="020D0604000000000000" pitchFamily="50" charset="-127"/>
                <a:ea typeface="nanumgothic" panose="020D0604000000000000" pitchFamily="50" charset="-127"/>
              </a:rPr>
              <a:t> 일반화하면 다음과 같이 작성할 수 있다</a:t>
            </a:r>
            <a:r>
              <a:rPr lang="en-US" altLang="ko-KR" sz="1300" dirty="0" smtClean="0">
                <a:latin typeface="nanumgothic" panose="020D0604000000000000" pitchFamily="50" charset="-127"/>
                <a:ea typeface="nanumgothic" panose="020D0604000000000000" pitchFamily="50" charset="-127"/>
              </a:rPr>
              <a:t>.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2789" y="2645092"/>
            <a:ext cx="3705421" cy="2133891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1447690" y="2299092"/>
            <a:ext cx="271208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800" dirty="0">
                <a:hlinkClick r:id="rId6"/>
              </a:rPr>
              <a:t>https://</a:t>
            </a:r>
            <a:r>
              <a:rPr lang="ko-KR" altLang="en-US" sz="800" dirty="0" smtClean="0">
                <a:hlinkClick r:id="rId6"/>
              </a:rPr>
              <a:t>github.com/rickiepark/handson-ml2/blob/master/04_training_linear_models.ipynb</a:t>
            </a:r>
            <a:r>
              <a:rPr lang="ko-KR" altLang="en-US" sz="800" dirty="0" smtClean="0"/>
              <a:t> 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4588057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9218428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83;p16"/>
          <p:cNvSpPr txBox="1"/>
          <p:nvPr/>
        </p:nvSpPr>
        <p:spPr>
          <a:xfrm>
            <a:off x="1267726" y="611674"/>
            <a:ext cx="6144118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Chapter </a:t>
            </a:r>
            <a:r>
              <a:rPr lang="en-US" sz="2000" dirty="0" smtClean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4 : </a:t>
            </a:r>
            <a:r>
              <a:rPr lang="ko-KR" altLang="en-US" sz="2000" dirty="0" smtClean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모델 훈련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19" name="Google Shape;83;p16"/>
          <p:cNvSpPr txBox="1"/>
          <p:nvPr/>
        </p:nvSpPr>
        <p:spPr>
          <a:xfrm>
            <a:off x="1537155" y="2125489"/>
            <a:ext cx="6144118" cy="892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000" dirty="0" smtClean="0">
                <a:solidFill>
                  <a:schemeClr val="bg1">
                    <a:lumMod val="85000"/>
                  </a:schemeClr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감사합니다</a:t>
            </a:r>
            <a:endParaRPr sz="4000" dirty="0">
              <a:solidFill>
                <a:schemeClr val="bg1">
                  <a:lumMod val="85000"/>
                </a:schemeClr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3684467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3" name="Google Shape;73;p15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목</a:t>
            </a:r>
            <a:r>
              <a:rPr lang="en-US" altLang="ko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</a:t>
            </a:r>
            <a:r>
              <a:rPr lang="ko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차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6" name="Google Shape;75;p15">
            <a:extLst>
              <a:ext uri="{FF2B5EF4-FFF2-40B4-BE49-F238E27FC236}">
                <a16:creationId xmlns:a16="http://schemas.microsoft.com/office/drawing/2014/main" id="{AC8FB1C1-D492-4FEB-B6CF-FBA9FC0917AB}"/>
              </a:ext>
            </a:extLst>
          </p:cNvPr>
          <p:cNvSpPr txBox="1"/>
          <p:nvPr/>
        </p:nvSpPr>
        <p:spPr>
          <a:xfrm>
            <a:off x="1408975" y="1181928"/>
            <a:ext cx="4979400" cy="19543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1. 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스터디 </a:t>
            </a:r>
            <a:r>
              <a:rPr lang="ko-KR" altLang="en-US" sz="2000" dirty="0" smtClean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진행 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보고</a:t>
            </a:r>
            <a:endParaRPr lang="en-US"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2. Chapter </a:t>
            </a:r>
            <a:r>
              <a:rPr lang="en-US" sz="2000" dirty="0" smtClean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3:</a:t>
            </a:r>
            <a:r>
              <a:rPr 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</a:t>
            </a:r>
            <a:r>
              <a:rPr lang="ko-KR" altLang="en-US" sz="2000" dirty="0" smtClean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분류</a:t>
            </a:r>
            <a:r>
              <a:rPr 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/>
            </a:r>
            <a:br>
              <a:rPr 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</a:br>
            <a:endParaRPr lang="en-US"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3. Chapter </a:t>
            </a:r>
            <a:r>
              <a:rPr lang="en-US" sz="2000" dirty="0" smtClean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4: </a:t>
            </a:r>
            <a:r>
              <a:rPr lang="ko-KR" altLang="en-US" sz="2000" dirty="0" smtClean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모델 훈련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3" name="Google Shape;63;p14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 err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핸즈온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</a:t>
            </a:r>
            <a:r>
              <a:rPr lang="ko-KR" altLang="en-US" sz="2000" dirty="0" err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머신러닝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</a:t>
            </a:r>
            <a:r>
              <a:rPr lang="ko-KR" altLang="en-US" sz="2000" dirty="0" smtClean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스터디 진행 보고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10" name="Google Shape;67;p14">
            <a:extLst>
              <a:ext uri="{FF2B5EF4-FFF2-40B4-BE49-F238E27FC236}">
                <a16:creationId xmlns:a16="http://schemas.microsoft.com/office/drawing/2014/main" id="{78AF43A2-FC10-40B7-8E70-58704CC20885}"/>
              </a:ext>
            </a:extLst>
          </p:cNvPr>
          <p:cNvSpPr txBox="1"/>
          <p:nvPr/>
        </p:nvSpPr>
        <p:spPr>
          <a:xfrm>
            <a:off x="1744602" y="717026"/>
            <a:ext cx="4883313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 smtClean="0"/>
              <a:t>* </a:t>
            </a:r>
            <a:r>
              <a:rPr lang="ko-KR" altLang="en-US" sz="1000" dirty="0" smtClean="0"/>
              <a:t>코로나 이슈로 인한 </a:t>
            </a:r>
            <a:r>
              <a:rPr lang="ko-KR" altLang="en-US" sz="1000" dirty="0" err="1" smtClean="0"/>
              <a:t>비대면진행</a:t>
            </a:r>
            <a:endParaRPr sz="1000" dirty="0"/>
          </a:p>
        </p:txBody>
      </p:sp>
      <p:sp>
        <p:nvSpPr>
          <p:cNvPr id="14" name="Google Shape;67;p14">
            <a:extLst>
              <a:ext uri="{FF2B5EF4-FFF2-40B4-BE49-F238E27FC236}">
                <a16:creationId xmlns:a16="http://schemas.microsoft.com/office/drawing/2014/main" id="{78AF43A2-FC10-40B7-8E70-58704CC20885}"/>
              </a:ext>
            </a:extLst>
          </p:cNvPr>
          <p:cNvSpPr txBox="1"/>
          <p:nvPr/>
        </p:nvSpPr>
        <p:spPr>
          <a:xfrm>
            <a:off x="1662669" y="2464331"/>
            <a:ext cx="931663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 smtClean="0"/>
              <a:t>3</a:t>
            </a:r>
            <a:r>
              <a:rPr lang="ko-KR" altLang="en-US" sz="1000" dirty="0" smtClean="0"/>
              <a:t>월 </a:t>
            </a:r>
            <a:r>
              <a:rPr lang="en-US" altLang="ko-KR" sz="1000" dirty="0" smtClean="0"/>
              <a:t>25</a:t>
            </a:r>
            <a:r>
              <a:rPr lang="ko-KR" altLang="en-US" sz="1000" dirty="0" smtClean="0"/>
              <a:t>일</a:t>
            </a:r>
            <a:endParaRPr sz="1000" dirty="0"/>
          </a:p>
        </p:txBody>
      </p:sp>
      <p:sp>
        <p:nvSpPr>
          <p:cNvPr id="15" name="Google Shape;67;p14">
            <a:extLst>
              <a:ext uri="{FF2B5EF4-FFF2-40B4-BE49-F238E27FC236}">
                <a16:creationId xmlns:a16="http://schemas.microsoft.com/office/drawing/2014/main" id="{78AF43A2-FC10-40B7-8E70-58704CC20885}"/>
              </a:ext>
            </a:extLst>
          </p:cNvPr>
          <p:cNvSpPr txBox="1"/>
          <p:nvPr/>
        </p:nvSpPr>
        <p:spPr>
          <a:xfrm>
            <a:off x="1662670" y="4244701"/>
            <a:ext cx="931663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 smtClean="0"/>
              <a:t>4</a:t>
            </a:r>
            <a:r>
              <a:rPr lang="ko-KR" altLang="en-US" sz="1000" dirty="0" smtClean="0"/>
              <a:t>월 </a:t>
            </a:r>
            <a:r>
              <a:rPr lang="en-US" altLang="ko-KR" sz="1000" dirty="0" smtClean="0"/>
              <a:t>1</a:t>
            </a:r>
            <a:r>
              <a:rPr lang="ko-KR" altLang="en-US" sz="1000" dirty="0" smtClean="0"/>
              <a:t>일</a:t>
            </a:r>
            <a:endParaRPr lang="en-US" altLang="ko-KR" sz="1000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2682" y="1107384"/>
            <a:ext cx="2398956" cy="139741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2682" y="2884600"/>
            <a:ext cx="2398956" cy="1360101"/>
          </a:xfrm>
          <a:prstGeom prst="rect">
            <a:avLst/>
          </a:prstGeom>
        </p:spPr>
      </p:pic>
      <p:sp>
        <p:nvSpPr>
          <p:cNvPr id="20" name="Google Shape;67;p14"/>
          <p:cNvSpPr txBox="1"/>
          <p:nvPr/>
        </p:nvSpPr>
        <p:spPr>
          <a:xfrm>
            <a:off x="4747599" y="1055550"/>
            <a:ext cx="3587328" cy="16927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latin typeface="nanumgothic" panose="020D0604000000000000" pitchFamily="50" charset="-127"/>
                <a:ea typeface="nanumgothic" panose="020D0604000000000000" pitchFamily="50" charset="-127"/>
              </a:rPr>
              <a:t>스터디원 1 : </a:t>
            </a:r>
            <a:r>
              <a:rPr lang="ko-KR" altLang="en-US" dirty="0">
                <a:latin typeface="nanumgothic" panose="020D0604000000000000" pitchFamily="50" charset="-127"/>
                <a:ea typeface="nanumgothic" panose="020D0604000000000000" pitchFamily="50" charset="-127"/>
              </a:rPr>
              <a:t>이주호 </a:t>
            </a:r>
            <a:r>
              <a:rPr lang="en-US" altLang="ko-KR" dirty="0">
                <a:latin typeface="nanumgothic" panose="020D0604000000000000" pitchFamily="50" charset="-127"/>
                <a:ea typeface="nanumgothic" panose="020D0604000000000000" pitchFamily="50" charset="-127"/>
              </a:rPr>
              <a:t>(</a:t>
            </a:r>
            <a:r>
              <a:rPr lang="ko-KR" altLang="en-US" dirty="0">
                <a:latin typeface="nanumgothic" panose="020D0604000000000000" pitchFamily="50" charset="-127"/>
                <a:ea typeface="nanumgothic" panose="020D0604000000000000" pitchFamily="50" charset="-127"/>
              </a:rPr>
              <a:t>소프트웨어학부</a:t>
            </a:r>
            <a:r>
              <a:rPr lang="en-US" altLang="ko-KR" dirty="0">
                <a:latin typeface="nanumgothic" panose="020D0604000000000000" pitchFamily="50" charset="-127"/>
                <a:ea typeface="nanumgothic" panose="020D0604000000000000" pitchFamily="50" charset="-127"/>
              </a:rPr>
              <a:t>)</a:t>
            </a:r>
            <a:r>
              <a:rPr lang="en-US" altLang="ko" dirty="0">
                <a:latin typeface="nanumgothic" panose="020D0604000000000000" pitchFamily="50" charset="-127"/>
                <a:ea typeface="nanumgothic" panose="020D0604000000000000" pitchFamily="50" charset="-127"/>
              </a:rPr>
              <a:t/>
            </a:r>
            <a:br>
              <a:rPr lang="en-US" altLang="ko" dirty="0">
                <a:latin typeface="nanumgothic" panose="020D0604000000000000" pitchFamily="50" charset="-127"/>
                <a:ea typeface="nanumgothic" panose="020D0604000000000000" pitchFamily="50" charset="-127"/>
              </a:rPr>
            </a:br>
            <a:endParaRPr dirty="0">
              <a:latin typeface="nanumgothic" panose="020D0604000000000000" pitchFamily="50" charset="-127"/>
              <a:ea typeface="nanumgothic" panose="020D0604000000000000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latin typeface="nanumgothic" panose="020D0604000000000000" pitchFamily="50" charset="-127"/>
                <a:ea typeface="nanumgothic" panose="020D0604000000000000" pitchFamily="50" charset="-127"/>
              </a:rPr>
              <a:t>스터디원 2 : </a:t>
            </a:r>
            <a:r>
              <a:rPr lang="ko-KR" altLang="en-US" dirty="0">
                <a:latin typeface="nanumgothic" panose="020D0604000000000000" pitchFamily="50" charset="-127"/>
                <a:ea typeface="nanumgothic" panose="020D0604000000000000" pitchFamily="50" charset="-127"/>
              </a:rPr>
              <a:t>이혜연 </a:t>
            </a:r>
            <a:r>
              <a:rPr lang="en-US" altLang="ko-KR" dirty="0">
                <a:latin typeface="nanumgothic" panose="020D0604000000000000" pitchFamily="50" charset="-127"/>
                <a:ea typeface="nanumgothic" panose="020D0604000000000000" pitchFamily="50" charset="-127"/>
              </a:rPr>
              <a:t>(</a:t>
            </a:r>
            <a:r>
              <a:rPr lang="ko-KR" altLang="en-US" dirty="0">
                <a:latin typeface="nanumgothic" panose="020D0604000000000000" pitchFamily="50" charset="-127"/>
                <a:ea typeface="nanumgothic" panose="020D0604000000000000" pitchFamily="50" charset="-127"/>
              </a:rPr>
              <a:t>응용통계학부</a:t>
            </a:r>
            <a:r>
              <a:rPr lang="en-US" altLang="ko-KR" dirty="0">
                <a:latin typeface="nanumgothic" panose="020D0604000000000000" pitchFamily="50" charset="-127"/>
                <a:ea typeface="nanumgothic" panose="020D0604000000000000" pitchFamily="50" charset="-127"/>
              </a:rPr>
              <a:t>)</a:t>
            </a:r>
            <a:endParaRPr dirty="0">
              <a:latin typeface="nanumgothic" panose="020D0604000000000000" pitchFamily="50" charset="-127"/>
              <a:ea typeface="nanumgothic" panose="020D0604000000000000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nanumgothic" panose="020D0604000000000000" pitchFamily="50" charset="-127"/>
              <a:ea typeface="nanumgothic" panose="020D0604000000000000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latin typeface="nanumgothic" panose="020D0604000000000000" pitchFamily="50" charset="-127"/>
                <a:ea typeface="nanumgothic" panose="020D0604000000000000" pitchFamily="50" charset="-127"/>
              </a:rPr>
              <a:t>스터디원 3 : </a:t>
            </a:r>
            <a:r>
              <a:rPr lang="ko-KR" altLang="en-US" dirty="0" err="1">
                <a:latin typeface="nanumgothic" panose="020D0604000000000000" pitchFamily="50" charset="-127"/>
                <a:ea typeface="nanumgothic" panose="020D0604000000000000" pitchFamily="50" charset="-127"/>
              </a:rPr>
              <a:t>유나현</a:t>
            </a:r>
            <a:r>
              <a:rPr lang="ko-KR" altLang="en-US" dirty="0">
                <a:latin typeface="nanumgothic" panose="020D0604000000000000" pitchFamily="50" charset="-127"/>
                <a:ea typeface="nanumgothic" panose="020D0604000000000000" pitchFamily="50" charset="-127"/>
              </a:rPr>
              <a:t> </a:t>
            </a:r>
            <a:r>
              <a:rPr lang="en-US" altLang="ko-KR" dirty="0">
                <a:latin typeface="nanumgothic" panose="020D0604000000000000" pitchFamily="50" charset="-127"/>
                <a:ea typeface="nanumgothic" panose="020D0604000000000000" pitchFamily="50" charset="-127"/>
              </a:rPr>
              <a:t>(</a:t>
            </a:r>
            <a:r>
              <a:rPr lang="ko-KR" altLang="en-US" dirty="0">
                <a:latin typeface="nanumgothic" panose="020D0604000000000000" pitchFamily="50" charset="-127"/>
                <a:ea typeface="nanumgothic" panose="020D0604000000000000" pitchFamily="50" charset="-127"/>
              </a:rPr>
              <a:t>응용통계학부</a:t>
            </a:r>
            <a:r>
              <a:rPr lang="en-US" altLang="ko-KR" dirty="0">
                <a:latin typeface="nanumgothic" panose="020D0604000000000000" pitchFamily="50" charset="-127"/>
                <a:ea typeface="nanumgothic" panose="020D0604000000000000" pitchFamily="50" charset="-127"/>
              </a:rPr>
              <a:t>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latin typeface="nanumgothic" panose="020D0604000000000000" pitchFamily="50" charset="-127"/>
              <a:ea typeface="nanumgothic" panose="020D0604000000000000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>
                <a:latin typeface="nanumgothic" panose="020D0604000000000000" pitchFamily="50" charset="-127"/>
                <a:ea typeface="nanumgothic" panose="020D0604000000000000" pitchFamily="50" charset="-127"/>
              </a:rPr>
              <a:t>스터디원</a:t>
            </a:r>
            <a:r>
              <a:rPr lang="ko-KR" altLang="en-US" dirty="0">
                <a:latin typeface="nanumgothic" panose="020D0604000000000000" pitchFamily="50" charset="-127"/>
                <a:ea typeface="nanumgothic" panose="020D0604000000000000" pitchFamily="50" charset="-127"/>
              </a:rPr>
              <a:t> </a:t>
            </a:r>
            <a:r>
              <a:rPr lang="en-US" altLang="ko-KR" dirty="0">
                <a:latin typeface="nanumgothic" panose="020D0604000000000000" pitchFamily="50" charset="-127"/>
                <a:ea typeface="nanumgothic" panose="020D0604000000000000" pitchFamily="50" charset="-127"/>
              </a:rPr>
              <a:t>4 : </a:t>
            </a:r>
            <a:r>
              <a:rPr lang="ko-KR" altLang="en-US" dirty="0">
                <a:latin typeface="nanumgothic" panose="020D0604000000000000" pitchFamily="50" charset="-127"/>
                <a:ea typeface="nanumgothic" panose="020D0604000000000000" pitchFamily="50" charset="-127"/>
              </a:rPr>
              <a:t>서준혁 </a:t>
            </a:r>
            <a:r>
              <a:rPr lang="en-US" altLang="ko-KR" dirty="0">
                <a:latin typeface="nanumgothic" panose="020D0604000000000000" pitchFamily="50" charset="-127"/>
                <a:ea typeface="nanumgothic" panose="020D0604000000000000" pitchFamily="50" charset="-127"/>
              </a:rPr>
              <a:t>(</a:t>
            </a:r>
            <a:r>
              <a:rPr lang="ko-KR" altLang="en-US" dirty="0">
                <a:latin typeface="nanumgothic" panose="020D0604000000000000" pitchFamily="50" charset="-127"/>
                <a:ea typeface="nanumgothic" panose="020D0604000000000000" pitchFamily="50" charset="-127"/>
              </a:rPr>
              <a:t>경영학부</a:t>
            </a:r>
            <a:r>
              <a:rPr lang="en-US" altLang="ko-KR" dirty="0">
                <a:latin typeface="nanumgothic" panose="020D0604000000000000" pitchFamily="50" charset="-127"/>
                <a:ea typeface="nanumgothic" panose="020D0604000000000000" pitchFamily="50" charset="-127"/>
              </a:rPr>
              <a:t>)</a:t>
            </a:r>
            <a:endParaRPr dirty="0">
              <a:latin typeface="nanumgothic" panose="020D0604000000000000" pitchFamily="50" charset="-127"/>
              <a:ea typeface="nanumgothic" panose="020D0604000000000000" pitchFamily="50" charset="-127"/>
            </a:endParaRPr>
          </a:p>
        </p:txBody>
      </p:sp>
      <p:sp>
        <p:nvSpPr>
          <p:cNvPr id="21" name="Google Shape;67;p14"/>
          <p:cNvSpPr txBox="1"/>
          <p:nvPr/>
        </p:nvSpPr>
        <p:spPr>
          <a:xfrm>
            <a:off x="4747599" y="3086815"/>
            <a:ext cx="3587328" cy="12618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nanumgothic" panose="020D0604000000000000" pitchFamily="50" charset="-127"/>
                <a:ea typeface="nanumgothic" panose="020D0604000000000000" pitchFamily="50" charset="-127"/>
              </a:rPr>
              <a:t>* 3</a:t>
            </a:r>
            <a:r>
              <a:rPr lang="ko-KR" altLang="en-US" dirty="0" smtClean="0">
                <a:latin typeface="nanumgothic" panose="020D0604000000000000" pitchFamily="50" charset="-127"/>
                <a:ea typeface="nanumgothic" panose="020D0604000000000000" pitchFamily="50" charset="-127"/>
              </a:rPr>
              <a:t>월 </a:t>
            </a:r>
            <a:r>
              <a:rPr lang="en-US" altLang="ko-KR" dirty="0" smtClean="0">
                <a:latin typeface="nanumgothic" panose="020D0604000000000000" pitchFamily="50" charset="-127"/>
                <a:ea typeface="nanumgothic" panose="020D0604000000000000" pitchFamily="50" charset="-127"/>
              </a:rPr>
              <a:t>25</a:t>
            </a:r>
            <a:r>
              <a:rPr lang="ko-KR" altLang="en-US" dirty="0" smtClean="0">
                <a:latin typeface="nanumgothic" panose="020D0604000000000000" pitchFamily="50" charset="-127"/>
                <a:ea typeface="nanumgothic" panose="020D0604000000000000" pitchFamily="50" charset="-127"/>
              </a:rPr>
              <a:t>일 </a:t>
            </a:r>
            <a:r>
              <a:rPr lang="en-US" altLang="ko-KR" dirty="0" smtClean="0">
                <a:latin typeface="nanumgothic" panose="020D0604000000000000" pitchFamily="50" charset="-127"/>
                <a:ea typeface="nanumgothic" panose="020D0604000000000000" pitchFamily="50" charset="-127"/>
              </a:rPr>
              <a:t>Chapter3 </a:t>
            </a:r>
            <a:r>
              <a:rPr lang="ko-KR" altLang="en-US" dirty="0" smtClean="0">
                <a:latin typeface="nanumgothic" panose="020D0604000000000000" pitchFamily="50" charset="-127"/>
                <a:ea typeface="nanumgothic" panose="020D0604000000000000" pitchFamily="50" charset="-127"/>
              </a:rPr>
              <a:t>스터디 진행</a:t>
            </a:r>
            <a:endParaRPr lang="en-US" dirty="0" smtClean="0">
              <a:latin typeface="nanumgothic" panose="020D0604000000000000" pitchFamily="50" charset="-127"/>
              <a:ea typeface="nanumgothic" panose="020D0604000000000000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latin typeface="nanumgothic" panose="020D0604000000000000" pitchFamily="50" charset="-127"/>
              <a:ea typeface="nanumgothic" panose="020D0604000000000000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nanumgothic" panose="020D0604000000000000" pitchFamily="50" charset="-127"/>
                <a:ea typeface="nanumgothic" panose="020D0604000000000000" pitchFamily="50" charset="-127"/>
              </a:rPr>
              <a:t>* 4</a:t>
            </a:r>
            <a:r>
              <a:rPr lang="ko-KR" altLang="en-US" dirty="0" smtClean="0">
                <a:latin typeface="nanumgothic" panose="020D0604000000000000" pitchFamily="50" charset="-127"/>
                <a:ea typeface="nanumgothic" panose="020D0604000000000000" pitchFamily="50" charset="-127"/>
              </a:rPr>
              <a:t>월 </a:t>
            </a:r>
            <a:r>
              <a:rPr lang="en-US" altLang="ko-KR" dirty="0" smtClean="0">
                <a:latin typeface="nanumgothic" panose="020D0604000000000000" pitchFamily="50" charset="-127"/>
                <a:ea typeface="nanumgothic" panose="020D0604000000000000" pitchFamily="50" charset="-127"/>
              </a:rPr>
              <a:t>1</a:t>
            </a:r>
            <a:r>
              <a:rPr lang="ko-KR" altLang="en-US" dirty="0" smtClean="0">
                <a:latin typeface="nanumgothic" panose="020D0604000000000000" pitchFamily="50" charset="-127"/>
                <a:ea typeface="nanumgothic" panose="020D0604000000000000" pitchFamily="50" charset="-127"/>
              </a:rPr>
              <a:t>일 </a:t>
            </a:r>
            <a:r>
              <a:rPr lang="en-US" altLang="ko-KR" dirty="0" smtClean="0">
                <a:latin typeface="nanumgothic" panose="020D0604000000000000" pitchFamily="50" charset="-127"/>
                <a:ea typeface="nanumgothic" panose="020D0604000000000000" pitchFamily="50" charset="-127"/>
              </a:rPr>
              <a:t>Chpater4 </a:t>
            </a:r>
            <a:r>
              <a:rPr lang="ko-KR" altLang="en-US" dirty="0" smtClean="0">
                <a:latin typeface="nanumgothic" panose="020D0604000000000000" pitchFamily="50" charset="-127"/>
                <a:ea typeface="nanumgothic" panose="020D0604000000000000" pitchFamily="50" charset="-127"/>
              </a:rPr>
              <a:t>스터디 진행</a:t>
            </a:r>
            <a:endParaRPr lang="en-US" dirty="0" smtClean="0">
              <a:latin typeface="nanumgothic" panose="020D0604000000000000" pitchFamily="50" charset="-127"/>
              <a:ea typeface="nanumgothic" panose="020D0604000000000000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latin typeface="nanumgothic" panose="020D0604000000000000" pitchFamily="50" charset="-127"/>
              <a:ea typeface="nanumgothic" panose="020D0604000000000000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nanumgothic" panose="020D0604000000000000" pitchFamily="50" charset="-127"/>
                <a:ea typeface="nanumgothic" panose="020D0604000000000000" pitchFamily="50" charset="-127"/>
              </a:rPr>
              <a:t>* 4</a:t>
            </a:r>
            <a:r>
              <a:rPr lang="ko-KR" altLang="en-US" dirty="0" smtClean="0">
                <a:latin typeface="nanumgothic" panose="020D0604000000000000" pitchFamily="50" charset="-127"/>
                <a:ea typeface="nanumgothic" panose="020D0604000000000000" pitchFamily="50" charset="-127"/>
              </a:rPr>
              <a:t>월 말 </a:t>
            </a:r>
            <a:r>
              <a:rPr lang="en-US" altLang="ko-KR" dirty="0" smtClean="0">
                <a:latin typeface="nanumgothic" panose="020D0604000000000000" pitchFamily="50" charset="-127"/>
                <a:ea typeface="nanumgothic" panose="020D0604000000000000" pitchFamily="50" charset="-127"/>
              </a:rPr>
              <a:t>~ </a:t>
            </a:r>
            <a:r>
              <a:rPr lang="en-US" dirty="0" smtClean="0">
                <a:latin typeface="nanumgothic" panose="020D0604000000000000" pitchFamily="50" charset="-127"/>
                <a:ea typeface="nanumgothic" panose="020D0604000000000000" pitchFamily="50" charset="-127"/>
              </a:rPr>
              <a:t>5</a:t>
            </a:r>
            <a:r>
              <a:rPr lang="ko-KR" altLang="en-US" dirty="0" smtClean="0">
                <a:latin typeface="nanumgothic" panose="020D0604000000000000" pitchFamily="50" charset="-127"/>
                <a:ea typeface="nanumgothic" panose="020D0604000000000000" pitchFamily="50" charset="-127"/>
              </a:rPr>
              <a:t>월 초 스터디 재개 예정</a:t>
            </a:r>
            <a:endParaRPr dirty="0">
              <a:latin typeface="nanumgothic" panose="020D0604000000000000" pitchFamily="50" charset="-127"/>
              <a:ea typeface="nanumgothic" panose="020D0604000000000000" pitchFamily="50" charset="-127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267726" y="611674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Chapter </a:t>
            </a:r>
            <a:r>
              <a:rPr lang="en-US" sz="2000" dirty="0" smtClean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3 : </a:t>
            </a:r>
            <a:r>
              <a:rPr lang="ko-KR" altLang="en-US" sz="2000" dirty="0" smtClean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분류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6" name="Google Shape;83;p16">
            <a:extLst>
              <a:ext uri="{FF2B5EF4-FFF2-40B4-BE49-F238E27FC236}">
                <a16:creationId xmlns:a16="http://schemas.microsoft.com/office/drawing/2014/main" id="{05377C69-DBB0-4D6C-8419-3C1ED8BB3DBE}"/>
              </a:ext>
            </a:extLst>
          </p:cNvPr>
          <p:cNvSpPr txBox="1"/>
          <p:nvPr/>
        </p:nvSpPr>
        <p:spPr>
          <a:xfrm>
            <a:off x="1181088" y="0"/>
            <a:ext cx="4657288" cy="432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15000"/>
              </a:lnSpc>
            </a:pPr>
            <a:r>
              <a:rPr lang="en-US" altLang="ko-KR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Chapter 3 : </a:t>
            </a:r>
            <a:r>
              <a:rPr lang="ko-KR" altLang="en-US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분류</a:t>
            </a:r>
            <a:endParaRPr lang="ko-KR" altLang="en-US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7" name="Google Shape;83;p16">
            <a:extLst>
              <a:ext uri="{FF2B5EF4-FFF2-40B4-BE49-F238E27FC236}">
                <a16:creationId xmlns:a16="http://schemas.microsoft.com/office/drawing/2014/main" id="{94D67117-1FDF-4D05-A6A4-82B33349D9F2}"/>
              </a:ext>
            </a:extLst>
          </p:cNvPr>
          <p:cNvSpPr txBox="1"/>
          <p:nvPr/>
        </p:nvSpPr>
        <p:spPr>
          <a:xfrm>
            <a:off x="1267726" y="1392017"/>
            <a:ext cx="4979400" cy="750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 smtClean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분류 시스템에 대해 다루면서 모델의 평가</a:t>
            </a:r>
            <a:r>
              <a:rPr lang="en-US" altLang="ko-KR" sz="1600" dirty="0" smtClean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, </a:t>
            </a:r>
            <a:r>
              <a:rPr lang="ko-KR" altLang="en-US" sz="1600" dirty="0" smtClean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에러 분석에 대해 서술함</a:t>
            </a:r>
            <a:endParaRPr sz="16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8" name="Google Shape;83;p16">
            <a:extLst>
              <a:ext uri="{FF2B5EF4-FFF2-40B4-BE49-F238E27FC236}">
                <a16:creationId xmlns:a16="http://schemas.microsoft.com/office/drawing/2014/main" id="{50761870-51E2-4BC4-8AF8-E3C5F37B813D}"/>
              </a:ext>
            </a:extLst>
          </p:cNvPr>
          <p:cNvSpPr txBox="1"/>
          <p:nvPr/>
        </p:nvSpPr>
        <p:spPr>
          <a:xfrm>
            <a:off x="1267726" y="2178498"/>
            <a:ext cx="4979400" cy="3016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1600" dirty="0" smtClean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이진 분류기 훈련</a:t>
            </a:r>
            <a:endParaRPr lang="en-US" altLang="ko-KR" sz="1600" dirty="0" smtClean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altLang="ko-KR" sz="1600" dirty="0" smtClean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1600" dirty="0" smtClean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다중 레이블 분류</a:t>
            </a:r>
            <a:endParaRPr lang="en-US" altLang="ko-KR" sz="1600" dirty="0" smtClean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altLang="ko-KR" sz="1600" dirty="0" smtClean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1600" dirty="0" smtClean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다중 출력 분류</a:t>
            </a:r>
            <a:endParaRPr lang="en-US" altLang="ko-KR" sz="1600" dirty="0" smtClean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altLang="ko-KR" sz="1600" dirty="0" smtClean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1600" dirty="0" smtClean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성능 측정</a:t>
            </a:r>
            <a:endParaRPr lang="en-US" altLang="ko-KR" sz="1600" dirty="0" smtClean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altLang="ko-KR" sz="1600" dirty="0" smtClean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1600" dirty="0" smtClean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오차 분석</a:t>
            </a:r>
            <a:r>
              <a:rPr lang="en-US" altLang="ko-KR" sz="1600" dirty="0" smtClean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/>
            </a:r>
            <a:br>
              <a:rPr lang="en-US" altLang="ko-KR" sz="1600" dirty="0" smtClean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</a:br>
            <a:endParaRPr lang="en-US" altLang="ko-KR" sz="1600" dirty="0" smtClean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267726" y="611674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smtClean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오차 행렬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6" name="Google Shape;83;p16">
            <a:extLst>
              <a:ext uri="{FF2B5EF4-FFF2-40B4-BE49-F238E27FC236}">
                <a16:creationId xmlns:a16="http://schemas.microsoft.com/office/drawing/2014/main" id="{05377C69-DBB0-4D6C-8419-3C1ED8BB3DBE}"/>
              </a:ext>
            </a:extLst>
          </p:cNvPr>
          <p:cNvSpPr txBox="1"/>
          <p:nvPr/>
        </p:nvSpPr>
        <p:spPr>
          <a:xfrm>
            <a:off x="1181088" y="0"/>
            <a:ext cx="4657288" cy="432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15000"/>
              </a:lnSpc>
            </a:pPr>
            <a:r>
              <a:rPr lang="en-US" altLang="ko-KR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Chapter 3 : </a:t>
            </a:r>
            <a:r>
              <a:rPr lang="ko-KR" altLang="en-US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분류</a:t>
            </a:r>
            <a:endParaRPr lang="ko-KR" altLang="en-US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2034053" y="1994407"/>
            <a:ext cx="2574460" cy="1650098"/>
            <a:chOff x="2402960" y="1954339"/>
            <a:chExt cx="3284575" cy="2105246"/>
          </a:xfrm>
        </p:grpSpPr>
        <p:sp>
          <p:nvSpPr>
            <p:cNvPr id="2" name="직사각형 1"/>
            <p:cNvSpPr/>
            <p:nvPr/>
          </p:nvSpPr>
          <p:spPr>
            <a:xfrm>
              <a:off x="2402960" y="1954339"/>
              <a:ext cx="2169042" cy="93433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" name="그룹 3"/>
            <p:cNvGrpSpPr/>
            <p:nvPr/>
          </p:nvGrpSpPr>
          <p:grpSpPr>
            <a:xfrm>
              <a:off x="2402960" y="1954339"/>
              <a:ext cx="3284575" cy="2105246"/>
              <a:chOff x="2402960" y="1954339"/>
              <a:chExt cx="3284575" cy="2105246"/>
            </a:xfrm>
          </p:grpSpPr>
          <p:sp>
            <p:nvSpPr>
              <p:cNvPr id="10" name="직사각형 9"/>
              <p:cNvSpPr/>
              <p:nvPr/>
            </p:nvSpPr>
            <p:spPr>
              <a:xfrm>
                <a:off x="4572002" y="1954339"/>
                <a:ext cx="1115533" cy="93433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직사각형 10"/>
              <p:cNvSpPr/>
              <p:nvPr/>
            </p:nvSpPr>
            <p:spPr>
              <a:xfrm>
                <a:off x="2402960" y="2888675"/>
                <a:ext cx="2169042" cy="117091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직사각형 11"/>
              <p:cNvSpPr/>
              <p:nvPr/>
            </p:nvSpPr>
            <p:spPr>
              <a:xfrm>
                <a:off x="4572002" y="2888675"/>
                <a:ext cx="1115533" cy="117091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3" name="Google Shape;67;p14"/>
          <p:cNvSpPr txBox="1"/>
          <p:nvPr/>
        </p:nvSpPr>
        <p:spPr>
          <a:xfrm>
            <a:off x="2594447" y="1585601"/>
            <a:ext cx="579313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양성</a:t>
            </a:r>
            <a:endParaRPr dirty="0"/>
          </a:p>
        </p:txBody>
      </p:sp>
      <p:sp>
        <p:nvSpPr>
          <p:cNvPr id="14" name="Google Shape;67;p14"/>
          <p:cNvSpPr txBox="1"/>
          <p:nvPr/>
        </p:nvSpPr>
        <p:spPr>
          <a:xfrm>
            <a:off x="3881677" y="1585602"/>
            <a:ext cx="579313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음성</a:t>
            </a:r>
            <a:endParaRPr dirty="0"/>
          </a:p>
        </p:txBody>
      </p:sp>
      <p:sp>
        <p:nvSpPr>
          <p:cNvPr id="15" name="Google Shape;67;p14"/>
          <p:cNvSpPr txBox="1"/>
          <p:nvPr/>
        </p:nvSpPr>
        <p:spPr>
          <a:xfrm>
            <a:off x="1449168" y="2159858"/>
            <a:ext cx="579313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mtClean="0"/>
              <a:t>양성</a:t>
            </a:r>
            <a:endParaRPr dirty="0"/>
          </a:p>
        </p:txBody>
      </p:sp>
      <p:sp>
        <p:nvSpPr>
          <p:cNvPr id="20" name="Google Shape;67;p14"/>
          <p:cNvSpPr txBox="1"/>
          <p:nvPr/>
        </p:nvSpPr>
        <p:spPr>
          <a:xfrm>
            <a:off x="1445280" y="3170648"/>
            <a:ext cx="579313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음성</a:t>
            </a:r>
            <a:endParaRPr dirty="0"/>
          </a:p>
        </p:txBody>
      </p:sp>
      <p:sp>
        <p:nvSpPr>
          <p:cNvPr id="21" name="Google Shape;67;p14"/>
          <p:cNvSpPr txBox="1"/>
          <p:nvPr/>
        </p:nvSpPr>
        <p:spPr>
          <a:xfrm>
            <a:off x="1848114" y="1351472"/>
            <a:ext cx="579313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예측</a:t>
            </a:r>
            <a:endParaRPr dirty="0"/>
          </a:p>
        </p:txBody>
      </p:sp>
      <p:sp>
        <p:nvSpPr>
          <p:cNvPr id="22" name="Google Shape;67;p14"/>
          <p:cNvSpPr txBox="1"/>
          <p:nvPr/>
        </p:nvSpPr>
        <p:spPr>
          <a:xfrm>
            <a:off x="1390438" y="1684922"/>
            <a:ext cx="579313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실제</a:t>
            </a:r>
            <a:endParaRPr dirty="0"/>
          </a:p>
        </p:txBody>
      </p:sp>
      <p:sp>
        <p:nvSpPr>
          <p:cNvPr id="23" name="Google Shape;67;p14"/>
          <p:cNvSpPr txBox="1"/>
          <p:nvPr/>
        </p:nvSpPr>
        <p:spPr>
          <a:xfrm>
            <a:off x="3975547" y="2186547"/>
            <a:ext cx="579313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FN</a:t>
            </a:r>
          </a:p>
        </p:txBody>
      </p:sp>
      <p:sp>
        <p:nvSpPr>
          <p:cNvPr id="24" name="Google Shape;67;p14"/>
          <p:cNvSpPr txBox="1"/>
          <p:nvPr/>
        </p:nvSpPr>
        <p:spPr>
          <a:xfrm>
            <a:off x="3975547" y="2985584"/>
            <a:ext cx="579313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TN</a:t>
            </a:r>
            <a:endParaRPr dirty="0"/>
          </a:p>
        </p:txBody>
      </p:sp>
      <p:sp>
        <p:nvSpPr>
          <p:cNvPr id="25" name="Google Shape;67;p14"/>
          <p:cNvSpPr txBox="1"/>
          <p:nvPr/>
        </p:nvSpPr>
        <p:spPr>
          <a:xfrm>
            <a:off x="2594447" y="2197224"/>
            <a:ext cx="579313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TP</a:t>
            </a:r>
            <a:endParaRPr dirty="0"/>
          </a:p>
        </p:txBody>
      </p:sp>
      <p:sp>
        <p:nvSpPr>
          <p:cNvPr id="26" name="Google Shape;67;p14"/>
          <p:cNvSpPr txBox="1"/>
          <p:nvPr/>
        </p:nvSpPr>
        <p:spPr>
          <a:xfrm>
            <a:off x="2594447" y="2985584"/>
            <a:ext cx="579313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FP</a:t>
            </a:r>
            <a:endParaRPr dirty="0"/>
          </a:p>
        </p:txBody>
      </p:sp>
      <p:sp>
        <p:nvSpPr>
          <p:cNvPr id="27" name="Google Shape;67;p14"/>
          <p:cNvSpPr txBox="1"/>
          <p:nvPr/>
        </p:nvSpPr>
        <p:spPr>
          <a:xfrm>
            <a:off x="5168907" y="1895776"/>
            <a:ext cx="2976096" cy="830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T,F : </a:t>
            </a:r>
            <a:r>
              <a:rPr lang="ko-KR" altLang="en-US" dirty="0" smtClean="0"/>
              <a:t>실제로 맞췄는가</a:t>
            </a:r>
            <a:r>
              <a:rPr lang="en-US" altLang="ko-KR" dirty="0" smtClean="0"/>
              <a:t>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P,N : </a:t>
            </a:r>
            <a:r>
              <a:rPr lang="ko-KR" altLang="en-US" dirty="0" smtClean="0"/>
              <a:t>예측 결과가 양성인가</a:t>
            </a:r>
            <a:r>
              <a:rPr lang="en-US" altLang="ko-KR" dirty="0" smtClean="0"/>
              <a:t>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798778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353975" y="632939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 smtClean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정밀도와 </a:t>
            </a:r>
            <a:r>
              <a:rPr lang="ko-KR" altLang="en-US" sz="2000" dirty="0" err="1" smtClean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재현율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6" name="Google Shape;83;p16">
            <a:extLst>
              <a:ext uri="{FF2B5EF4-FFF2-40B4-BE49-F238E27FC236}">
                <a16:creationId xmlns:a16="http://schemas.microsoft.com/office/drawing/2014/main" id="{05377C69-DBB0-4D6C-8419-3C1ED8BB3DBE}"/>
              </a:ext>
            </a:extLst>
          </p:cNvPr>
          <p:cNvSpPr txBox="1"/>
          <p:nvPr/>
        </p:nvSpPr>
        <p:spPr>
          <a:xfrm>
            <a:off x="1181088" y="0"/>
            <a:ext cx="4657288" cy="432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15000"/>
              </a:lnSpc>
            </a:pPr>
            <a:r>
              <a:rPr lang="en-US" altLang="ko-KR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Chapter 3 : </a:t>
            </a:r>
            <a:r>
              <a:rPr lang="ko-KR" altLang="en-US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분류</a:t>
            </a:r>
            <a:endParaRPr lang="ko-KR" altLang="en-US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Google Shape;83;p16">
                <a:extLst>
                  <a:ext uri="{FF2B5EF4-FFF2-40B4-BE49-F238E27FC236}">
                    <a16:creationId xmlns:a16="http://schemas.microsoft.com/office/drawing/2014/main" id="{50761870-51E2-4BC4-8AF8-E3C5F37B813D}"/>
                  </a:ext>
                </a:extLst>
              </p:cNvPr>
              <p:cNvSpPr txBox="1"/>
              <p:nvPr/>
            </p:nvSpPr>
            <p:spPr>
              <a:xfrm>
                <a:off x="1629233" y="1372061"/>
                <a:ext cx="4979400" cy="335999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285750" lvl="0" indent="-28575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Char char="-"/>
                </a:pPr>
                <a:r>
                  <a:rPr lang="ko-KR" altLang="en-US" sz="1600" dirty="0" smtClean="0">
                    <a:solidFill>
                      <a:srgbClr val="19264B"/>
                    </a:solidFill>
                    <a:latin typeface="NanumGothic ExtraBold"/>
                    <a:ea typeface="NanumGothic ExtraBold"/>
                    <a:cs typeface="NanumGothic ExtraBold"/>
                    <a:sym typeface="NanumGothic ExtraBold"/>
                  </a:rPr>
                  <a:t>정밀도    </a:t>
                </a:r>
                <a:r>
                  <a:rPr lang="en-US" altLang="ko-KR" sz="1600" dirty="0" smtClean="0">
                    <a:solidFill>
                      <a:srgbClr val="19264B"/>
                    </a:solidFill>
                    <a:latin typeface="NanumGothic ExtraBold"/>
                    <a:ea typeface="NanumGothic ExtraBold"/>
                    <a:cs typeface="NanumGothic ExtraBold"/>
                    <a:sym typeface="NanumGothic ExtraBold"/>
                  </a:rPr>
                  <a:t>= </a:t>
                </a:r>
                <a:r>
                  <a:rPr lang="en-US" altLang="ko-KR" sz="1600" dirty="0" smtClean="0">
                    <a:solidFill>
                      <a:srgbClr val="19264B"/>
                    </a:solidFill>
                    <a:ea typeface="NanumGothic ExtraBold"/>
                    <a:sym typeface="NanumGothic ExtraBold"/>
                  </a:rPr>
                  <a:t>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600" i="1" smtClean="0">
                            <a:solidFill>
                              <a:srgbClr val="19264B"/>
                            </a:solidFill>
                            <a:latin typeface="Cambria Math" panose="02040503050406030204" pitchFamily="18" charset="0"/>
                            <a:ea typeface="NanumGothic ExtraBold"/>
                            <a:sym typeface="NanumGothic ExtraBold"/>
                          </a:rPr>
                        </m:ctrlPr>
                      </m:fPr>
                      <m:num>
                        <m:r>
                          <a:rPr lang="en-US" altLang="ko-KR" sz="1600" b="0" i="1" smtClean="0">
                            <a:solidFill>
                              <a:srgbClr val="19264B"/>
                            </a:solidFill>
                            <a:latin typeface="Cambria Math" panose="02040503050406030204" pitchFamily="18" charset="0"/>
                            <a:ea typeface="NanumGothic ExtraBold"/>
                            <a:sym typeface="NanumGothic ExtraBold"/>
                          </a:rPr>
                          <m:t>𝑇𝑃</m:t>
                        </m:r>
                      </m:num>
                      <m:den>
                        <m:r>
                          <a:rPr lang="en-US" altLang="ko-KR" sz="1600" b="0" i="1" smtClean="0">
                            <a:solidFill>
                              <a:srgbClr val="19264B"/>
                            </a:solidFill>
                            <a:latin typeface="Cambria Math" panose="02040503050406030204" pitchFamily="18" charset="0"/>
                            <a:ea typeface="NanumGothic ExtraBold"/>
                            <a:sym typeface="NanumGothic ExtraBold"/>
                          </a:rPr>
                          <m:t>𝑇𝑃</m:t>
                        </m:r>
                        <m:r>
                          <a:rPr lang="en-US" altLang="ko-KR" sz="1600" b="0" i="1" smtClean="0">
                            <a:solidFill>
                              <a:srgbClr val="19264B"/>
                            </a:solidFill>
                            <a:latin typeface="Cambria Math" panose="02040503050406030204" pitchFamily="18" charset="0"/>
                            <a:ea typeface="NanumGothic ExtraBold"/>
                            <a:sym typeface="NanumGothic ExtraBold"/>
                          </a:rPr>
                          <m:t>+</m:t>
                        </m:r>
                        <m:r>
                          <a:rPr lang="en-US" altLang="ko-KR" sz="1600" b="0" i="1" smtClean="0">
                            <a:solidFill>
                              <a:srgbClr val="19264B"/>
                            </a:solidFill>
                            <a:latin typeface="Cambria Math" panose="02040503050406030204" pitchFamily="18" charset="0"/>
                            <a:ea typeface="NanumGothic ExtraBold"/>
                            <a:sym typeface="NanumGothic ExtraBold"/>
                          </a:rPr>
                          <m:t>𝐹𝑃</m:t>
                        </m:r>
                      </m:den>
                    </m:f>
                  </m:oMath>
                </a14:m>
                <a:r>
                  <a:rPr lang="en-US" altLang="ko-KR" sz="1600" dirty="0" smtClean="0">
                    <a:solidFill>
                      <a:srgbClr val="19264B"/>
                    </a:solidFill>
                    <a:latin typeface="NanumGothic ExtraBold"/>
                    <a:ea typeface="NanumGothic ExtraBold"/>
                    <a:cs typeface="NanumGothic ExtraBold"/>
                    <a:sym typeface="NanumGothic ExtraBold"/>
                  </a:rPr>
                  <a:t>  </a:t>
                </a:r>
                <a:r>
                  <a:rPr lang="en-US" altLang="ko-KR" sz="800" dirty="0" smtClean="0">
                    <a:solidFill>
                      <a:srgbClr val="19264B"/>
                    </a:solidFill>
                    <a:latin typeface="NanumGothic ExtraBold"/>
                    <a:ea typeface="NanumGothic ExtraBold"/>
                    <a:cs typeface="NanumGothic ExtraBold"/>
                    <a:sym typeface="NanumGothic ExtraBold"/>
                  </a:rPr>
                  <a:t> </a:t>
                </a:r>
                <a:br>
                  <a:rPr lang="en-US" altLang="ko-KR" sz="800" dirty="0" smtClean="0">
                    <a:solidFill>
                      <a:srgbClr val="19264B"/>
                    </a:solidFill>
                    <a:latin typeface="NanumGothic ExtraBold"/>
                    <a:ea typeface="NanumGothic ExtraBold"/>
                    <a:cs typeface="NanumGothic ExtraBold"/>
                    <a:sym typeface="NanumGothic ExtraBold"/>
                  </a:rPr>
                </a:br>
                <a:r>
                  <a:rPr lang="en-US" altLang="ko-KR" sz="800" dirty="0" smtClean="0">
                    <a:solidFill>
                      <a:srgbClr val="19264B"/>
                    </a:solidFill>
                    <a:latin typeface="NanumGothic ExtraBold"/>
                    <a:ea typeface="NanumGothic ExtraBold"/>
                    <a:cs typeface="NanumGothic ExtraBold"/>
                    <a:sym typeface="NanumGothic ExtraBold"/>
                  </a:rPr>
                  <a:t> </a:t>
                </a:r>
                <a:r>
                  <a:rPr lang="en-US" altLang="ko-KR" sz="1200" dirty="0" smtClean="0">
                    <a:solidFill>
                      <a:srgbClr val="19264B"/>
                    </a:solidFill>
                    <a:latin typeface="NanumGothic ExtraBold"/>
                    <a:ea typeface="NanumGothic ExtraBold"/>
                    <a:cs typeface="NanumGothic ExtraBold"/>
                    <a:sym typeface="NanumGothic ExtraBold"/>
                  </a:rPr>
                  <a:t> </a:t>
                </a:r>
                <a:r>
                  <a:rPr lang="en-US" altLang="ko-KR" sz="1600" dirty="0" smtClean="0">
                    <a:solidFill>
                      <a:srgbClr val="19264B"/>
                    </a:solidFill>
                    <a:latin typeface="NanumGothic ExtraBold"/>
                    <a:ea typeface="NanumGothic ExtraBold"/>
                    <a:cs typeface="NanumGothic ExtraBold"/>
                    <a:sym typeface="NanumGothic ExtraBold"/>
                  </a:rPr>
                  <a:t/>
                </a:r>
                <a:br>
                  <a:rPr lang="en-US" altLang="ko-KR" sz="1600" dirty="0" smtClean="0">
                    <a:solidFill>
                      <a:srgbClr val="19264B"/>
                    </a:solidFill>
                    <a:latin typeface="NanumGothic ExtraBold"/>
                    <a:ea typeface="NanumGothic ExtraBold"/>
                    <a:cs typeface="NanumGothic ExtraBold"/>
                    <a:sym typeface="NanumGothic ExtraBold"/>
                  </a:rPr>
                </a:br>
                <a:r>
                  <a:rPr lang="en-US" altLang="ko-KR" dirty="0" smtClean="0">
                    <a:solidFill>
                      <a:srgbClr val="19264B"/>
                    </a:solidFill>
                    <a:latin typeface="NanumGothic ExtraBold"/>
                    <a:ea typeface="NanumGothic ExtraBold"/>
                    <a:cs typeface="NanumGothic ExtraBold"/>
                    <a:sym typeface="NanumGothic ExtraBold"/>
                  </a:rPr>
                  <a:t>- </a:t>
                </a:r>
                <a:r>
                  <a:rPr lang="ko-KR" altLang="en-US" dirty="0" smtClean="0">
                    <a:solidFill>
                      <a:srgbClr val="19264B"/>
                    </a:solidFill>
                    <a:latin typeface="NanumGothic ExtraBold"/>
                    <a:ea typeface="NanumGothic ExtraBold"/>
                    <a:cs typeface="NanumGothic ExtraBold"/>
                    <a:sym typeface="NanumGothic ExtraBold"/>
                  </a:rPr>
                  <a:t>양성을 얼마나 정확히 분류했는가</a:t>
                </a:r>
                <a:r>
                  <a:rPr lang="en-US" altLang="ko-KR" dirty="0" smtClean="0">
                    <a:solidFill>
                      <a:srgbClr val="19264B"/>
                    </a:solidFill>
                    <a:latin typeface="NanumGothic ExtraBold"/>
                    <a:ea typeface="NanumGothic ExtraBold"/>
                    <a:cs typeface="NanumGothic ExtraBold"/>
                    <a:sym typeface="NanumGothic ExtraBold"/>
                  </a:rPr>
                  <a:t>?</a:t>
                </a:r>
              </a:p>
              <a:p>
                <a:pPr lvl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</a:pPr>
                <a:endParaRPr lang="en-US" altLang="ko-KR" sz="1600" dirty="0" smtClean="0">
                  <a:solidFill>
                    <a:srgbClr val="19264B"/>
                  </a:solidFill>
                  <a:latin typeface="NanumGothic ExtraBold"/>
                  <a:ea typeface="NanumGothic ExtraBold"/>
                  <a:cs typeface="NanumGothic ExtraBold"/>
                  <a:sym typeface="NanumGothic ExtraBold"/>
                </a:endParaRPr>
              </a:p>
              <a:p>
                <a:pPr marL="285750" indent="-285750">
                  <a:lnSpc>
                    <a:spcPct val="115000"/>
                  </a:lnSpc>
                  <a:buFontTx/>
                  <a:buChar char="-"/>
                </a:pPr>
                <a:r>
                  <a:rPr lang="ko-KR" altLang="en-US" sz="1600" dirty="0" err="1" smtClean="0">
                    <a:solidFill>
                      <a:srgbClr val="19264B"/>
                    </a:solidFill>
                    <a:latin typeface="NanumGothic ExtraBold"/>
                    <a:ea typeface="NanumGothic ExtraBold"/>
                    <a:cs typeface="NanumGothic ExtraBold"/>
                    <a:sym typeface="NanumGothic ExtraBold"/>
                  </a:rPr>
                  <a:t>재현율</a:t>
                </a:r>
                <a:r>
                  <a:rPr lang="ko-KR" altLang="en-US" sz="1600" dirty="0" smtClean="0">
                    <a:solidFill>
                      <a:srgbClr val="19264B"/>
                    </a:solidFill>
                    <a:latin typeface="NanumGothic ExtraBold"/>
                    <a:ea typeface="NanumGothic ExtraBold"/>
                    <a:cs typeface="NanumGothic ExtraBold"/>
                    <a:sym typeface="NanumGothic ExtraBold"/>
                  </a:rPr>
                  <a:t>    </a:t>
                </a:r>
                <a:r>
                  <a:rPr lang="en-US" altLang="ko-KR" sz="1600" dirty="0" smtClean="0">
                    <a:solidFill>
                      <a:srgbClr val="19264B"/>
                    </a:solidFill>
                    <a:latin typeface="NanumGothic ExtraBold"/>
                    <a:ea typeface="NanumGothic ExtraBold"/>
                    <a:cs typeface="NanumGothic ExtraBold"/>
                    <a:sym typeface="NanumGothic ExtraBold"/>
                  </a:rPr>
                  <a:t>= </a:t>
                </a:r>
                <a:r>
                  <a:rPr lang="en-US" altLang="ko-KR" sz="1600" dirty="0" smtClean="0">
                    <a:solidFill>
                      <a:srgbClr val="19264B"/>
                    </a:solidFill>
                    <a:ea typeface="NanumGothic ExtraBold"/>
                    <a:sym typeface="NanumGothic ExtraBold"/>
                  </a:rPr>
                  <a:t>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600" i="1">
                            <a:solidFill>
                              <a:srgbClr val="19264B"/>
                            </a:solidFill>
                            <a:latin typeface="Cambria Math" panose="02040503050406030204" pitchFamily="18" charset="0"/>
                            <a:ea typeface="NanumGothic ExtraBold"/>
                            <a:sym typeface="NanumGothic ExtraBold"/>
                          </a:rPr>
                        </m:ctrlPr>
                      </m:fPr>
                      <m:num>
                        <m:r>
                          <a:rPr lang="en-US" altLang="ko-KR" sz="1600" i="1">
                            <a:solidFill>
                              <a:srgbClr val="19264B"/>
                            </a:solidFill>
                            <a:latin typeface="Cambria Math" panose="02040503050406030204" pitchFamily="18" charset="0"/>
                            <a:ea typeface="NanumGothic ExtraBold"/>
                            <a:sym typeface="NanumGothic ExtraBold"/>
                          </a:rPr>
                          <m:t>𝑇𝑃</m:t>
                        </m:r>
                      </m:num>
                      <m:den>
                        <m:r>
                          <a:rPr lang="en-US" altLang="ko-KR" sz="1600" i="1">
                            <a:solidFill>
                              <a:srgbClr val="19264B"/>
                            </a:solidFill>
                            <a:latin typeface="Cambria Math" panose="02040503050406030204" pitchFamily="18" charset="0"/>
                            <a:ea typeface="NanumGothic ExtraBold"/>
                            <a:sym typeface="NanumGothic ExtraBold"/>
                          </a:rPr>
                          <m:t>𝑇𝑃</m:t>
                        </m:r>
                        <m:r>
                          <a:rPr lang="en-US" altLang="ko-KR" sz="1600" i="1">
                            <a:solidFill>
                              <a:srgbClr val="19264B"/>
                            </a:solidFill>
                            <a:latin typeface="Cambria Math" panose="02040503050406030204" pitchFamily="18" charset="0"/>
                            <a:ea typeface="NanumGothic ExtraBold"/>
                            <a:sym typeface="NanumGothic ExtraBold"/>
                          </a:rPr>
                          <m:t>+</m:t>
                        </m:r>
                        <m:r>
                          <a:rPr lang="en-US" altLang="ko-KR" sz="1600" i="1">
                            <a:solidFill>
                              <a:srgbClr val="19264B"/>
                            </a:solidFill>
                            <a:latin typeface="Cambria Math" panose="02040503050406030204" pitchFamily="18" charset="0"/>
                            <a:ea typeface="NanumGothic ExtraBold"/>
                            <a:sym typeface="NanumGothic ExtraBold"/>
                          </a:rPr>
                          <m:t>𝐹𝑁</m:t>
                        </m:r>
                      </m:den>
                    </m:f>
                  </m:oMath>
                </a14:m>
                <a:r>
                  <a:rPr lang="en-US" altLang="ko-KR" sz="1600" dirty="0" smtClean="0">
                    <a:solidFill>
                      <a:srgbClr val="19264B"/>
                    </a:solidFill>
                    <a:latin typeface="NanumGothic ExtraBold"/>
                    <a:ea typeface="NanumGothic ExtraBold"/>
                    <a:cs typeface="NanumGothic ExtraBold"/>
                    <a:sym typeface="NanumGothic ExtraBold"/>
                  </a:rPr>
                  <a:t> </a:t>
                </a:r>
                <a:r>
                  <a:rPr lang="en-US" altLang="ko-KR" sz="800" dirty="0" smtClean="0">
                    <a:solidFill>
                      <a:srgbClr val="19264B"/>
                    </a:solidFill>
                    <a:latin typeface="NanumGothic ExtraBold"/>
                    <a:ea typeface="NanumGothic ExtraBold"/>
                    <a:cs typeface="NanumGothic ExtraBold"/>
                    <a:sym typeface="NanumGothic ExtraBold"/>
                  </a:rPr>
                  <a:t> </a:t>
                </a:r>
                <a:br>
                  <a:rPr lang="en-US" altLang="ko-KR" sz="800" dirty="0" smtClean="0">
                    <a:solidFill>
                      <a:srgbClr val="19264B"/>
                    </a:solidFill>
                    <a:latin typeface="NanumGothic ExtraBold"/>
                    <a:ea typeface="NanumGothic ExtraBold"/>
                    <a:cs typeface="NanumGothic ExtraBold"/>
                    <a:sym typeface="NanumGothic ExtraBold"/>
                  </a:rPr>
                </a:br>
                <a:r>
                  <a:rPr lang="en-US" altLang="ko-KR" sz="1200" dirty="0" smtClean="0">
                    <a:solidFill>
                      <a:srgbClr val="19264B"/>
                    </a:solidFill>
                    <a:latin typeface="NanumGothic ExtraBold"/>
                    <a:ea typeface="NanumGothic ExtraBold"/>
                    <a:cs typeface="NanumGothic ExtraBold"/>
                    <a:sym typeface="NanumGothic ExtraBold"/>
                  </a:rPr>
                  <a:t> </a:t>
                </a:r>
                <a:r>
                  <a:rPr lang="en-US" altLang="ko-KR" sz="1600" dirty="0" smtClean="0">
                    <a:solidFill>
                      <a:srgbClr val="19264B"/>
                    </a:solidFill>
                    <a:latin typeface="NanumGothic ExtraBold"/>
                    <a:ea typeface="NanumGothic ExtraBold"/>
                    <a:cs typeface="NanumGothic ExtraBold"/>
                    <a:sym typeface="NanumGothic ExtraBold"/>
                  </a:rPr>
                  <a:t/>
                </a:r>
                <a:br>
                  <a:rPr lang="en-US" altLang="ko-KR" sz="1600" dirty="0" smtClean="0">
                    <a:solidFill>
                      <a:srgbClr val="19264B"/>
                    </a:solidFill>
                    <a:latin typeface="NanumGothic ExtraBold"/>
                    <a:ea typeface="NanumGothic ExtraBold"/>
                    <a:cs typeface="NanumGothic ExtraBold"/>
                    <a:sym typeface="NanumGothic ExtraBold"/>
                  </a:rPr>
                </a:br>
                <a:r>
                  <a:rPr lang="en-US" altLang="ko-KR" dirty="0" smtClean="0">
                    <a:solidFill>
                      <a:srgbClr val="19264B"/>
                    </a:solidFill>
                    <a:latin typeface="NanumGothic ExtraBold"/>
                    <a:ea typeface="NanumGothic ExtraBold"/>
                    <a:cs typeface="NanumGothic ExtraBold"/>
                    <a:sym typeface="NanumGothic ExtraBold"/>
                  </a:rPr>
                  <a:t>- </a:t>
                </a:r>
                <a:r>
                  <a:rPr lang="ko-KR" altLang="en-US" dirty="0" smtClean="0">
                    <a:solidFill>
                      <a:srgbClr val="19264B"/>
                    </a:solidFill>
                    <a:latin typeface="NanumGothic ExtraBold"/>
                    <a:ea typeface="NanumGothic ExtraBold"/>
                    <a:cs typeface="NanumGothic ExtraBold"/>
                    <a:sym typeface="NanumGothic ExtraBold"/>
                  </a:rPr>
                  <a:t>양성으로 얼마나 정확히 분류했는가</a:t>
                </a:r>
                <a:r>
                  <a:rPr lang="en-US" altLang="ko-KR" dirty="0" smtClean="0">
                    <a:solidFill>
                      <a:srgbClr val="19264B"/>
                    </a:solidFill>
                    <a:latin typeface="NanumGothic ExtraBold"/>
                    <a:ea typeface="NanumGothic ExtraBold"/>
                    <a:cs typeface="NanumGothic ExtraBold"/>
                    <a:sym typeface="NanumGothic ExtraBold"/>
                  </a:rPr>
                  <a:t>?</a:t>
                </a:r>
                <a:endParaRPr lang="en-US" altLang="ko-KR" dirty="0">
                  <a:solidFill>
                    <a:srgbClr val="19264B"/>
                  </a:solidFill>
                  <a:latin typeface="NanumGothic ExtraBold"/>
                  <a:ea typeface="NanumGothic ExtraBold"/>
                  <a:cs typeface="NanumGothic ExtraBold"/>
                  <a:sym typeface="NanumGothic ExtraBold"/>
                </a:endParaRPr>
              </a:p>
              <a:p>
                <a:pPr marL="285750" lvl="0" indent="-28575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Char char="-"/>
                </a:pPr>
                <a:endParaRPr lang="en-US" altLang="ko-KR" sz="1600" dirty="0" smtClean="0">
                  <a:solidFill>
                    <a:srgbClr val="19264B"/>
                  </a:solidFill>
                  <a:latin typeface="NanumGothic ExtraBold"/>
                  <a:ea typeface="NanumGothic ExtraBold"/>
                  <a:cs typeface="NanumGothic ExtraBold"/>
                  <a:sym typeface="NanumGothic ExtraBold"/>
                </a:endParaRPr>
              </a:p>
              <a:p>
                <a:pPr marL="285750" lvl="0" indent="-28575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Char char="-"/>
                </a:pPr>
                <a:endParaRPr lang="en-US" altLang="ko-KR" sz="1600" dirty="0" smtClean="0">
                  <a:solidFill>
                    <a:srgbClr val="19264B"/>
                  </a:solidFill>
                  <a:latin typeface="NanumGothic ExtraBold"/>
                  <a:ea typeface="NanumGothic ExtraBold"/>
                  <a:cs typeface="NanumGothic ExtraBold"/>
                  <a:sym typeface="NanumGothic ExtraBold"/>
                </a:endParaRPr>
              </a:p>
              <a:p>
                <a:pPr lvl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ko-KR" sz="1600" dirty="0" smtClean="0">
                    <a:solidFill>
                      <a:srgbClr val="19264B"/>
                    </a:solidFill>
                    <a:latin typeface="NanumGothic ExtraBold"/>
                    <a:ea typeface="NanumGothic ExtraBold"/>
                    <a:cs typeface="NanumGothic ExtraBold"/>
                    <a:sym typeface="NanumGothic ExtraBold"/>
                  </a:rPr>
                  <a:t/>
                </a:r>
                <a:br>
                  <a:rPr lang="en-US" altLang="ko-KR" sz="1600" dirty="0" smtClean="0">
                    <a:solidFill>
                      <a:srgbClr val="19264B"/>
                    </a:solidFill>
                    <a:latin typeface="NanumGothic ExtraBold"/>
                    <a:ea typeface="NanumGothic ExtraBold"/>
                    <a:cs typeface="NanumGothic ExtraBold"/>
                    <a:sym typeface="NanumGothic ExtraBold"/>
                  </a:rPr>
                </a:br>
                <a:endParaRPr lang="en-US" altLang="ko-KR" sz="1600" dirty="0" smtClean="0">
                  <a:solidFill>
                    <a:srgbClr val="19264B"/>
                  </a:solidFill>
                  <a:latin typeface="NanumGothic ExtraBold"/>
                  <a:ea typeface="NanumGothic ExtraBold"/>
                  <a:cs typeface="NanumGothic ExtraBold"/>
                  <a:sym typeface="NanumGothic ExtraBold"/>
                </a:endParaRPr>
              </a:p>
            </p:txBody>
          </p:sp>
        </mc:Choice>
        <mc:Fallback xmlns="">
          <p:sp>
            <p:nvSpPr>
              <p:cNvPr id="29" name="Google Shape;83;p16">
                <a:extLst>
                  <a:ext uri="{FF2B5EF4-FFF2-40B4-BE49-F238E27FC236}">
                    <a16:creationId xmlns:a16="http://schemas.microsoft.com/office/drawing/2014/main" id="{50761870-51E2-4BC4-8AF8-E3C5F37B81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9233" y="1372061"/>
                <a:ext cx="4979400" cy="3359992"/>
              </a:xfrm>
              <a:prstGeom prst="rect">
                <a:avLst/>
              </a:prstGeom>
              <a:blipFill>
                <a:blip r:embed="rId4"/>
                <a:stretch>
                  <a:fillRect l="-49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480440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353975" y="632939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 smtClean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정밀도 </a:t>
            </a:r>
            <a:r>
              <a:rPr lang="en-US" altLang="ko-KR" sz="2000" dirty="0" smtClean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/ </a:t>
            </a:r>
            <a:r>
              <a:rPr lang="ko-KR" altLang="en-US" sz="2000" dirty="0" err="1" smtClean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재현율</a:t>
            </a:r>
            <a:r>
              <a:rPr lang="ko-KR" altLang="en-US" sz="2000" dirty="0" smtClean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트레이드 오프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6" name="Google Shape;83;p16">
            <a:extLst>
              <a:ext uri="{FF2B5EF4-FFF2-40B4-BE49-F238E27FC236}">
                <a16:creationId xmlns:a16="http://schemas.microsoft.com/office/drawing/2014/main" id="{05377C69-DBB0-4D6C-8419-3C1ED8BB3DBE}"/>
              </a:ext>
            </a:extLst>
          </p:cNvPr>
          <p:cNvSpPr txBox="1"/>
          <p:nvPr/>
        </p:nvSpPr>
        <p:spPr>
          <a:xfrm>
            <a:off x="1181088" y="0"/>
            <a:ext cx="4657288" cy="432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15000"/>
              </a:lnSpc>
            </a:pPr>
            <a:r>
              <a:rPr lang="en-US" altLang="ko-KR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Chapter 3 : </a:t>
            </a:r>
            <a:r>
              <a:rPr lang="ko-KR" altLang="en-US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분류</a:t>
            </a:r>
            <a:endParaRPr lang="ko-KR" altLang="en-US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cxnSp>
        <p:nvCxnSpPr>
          <p:cNvPr id="5" name="직선 화살표 연결선 4"/>
          <p:cNvCxnSpPr/>
          <p:nvPr/>
        </p:nvCxnSpPr>
        <p:spPr>
          <a:xfrm>
            <a:off x="2180777" y="2008280"/>
            <a:ext cx="5890436" cy="0"/>
          </a:xfrm>
          <a:prstGeom prst="straightConnector1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2296633" y="1292018"/>
            <a:ext cx="5656521" cy="636017"/>
          </a:xfrm>
          <a:prstGeom prst="rect">
            <a:avLst/>
          </a:prstGeom>
          <a:solidFill>
            <a:schemeClr val="tx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/>
          <p:cNvCxnSpPr/>
          <p:nvPr/>
        </p:nvCxnSpPr>
        <p:spPr>
          <a:xfrm>
            <a:off x="5720316" y="1117080"/>
            <a:ext cx="0" cy="1103850"/>
          </a:xfrm>
          <a:prstGeom prst="line">
            <a:avLst/>
          </a:prstGeom>
          <a:ln w="28575">
            <a:solidFill>
              <a:srgbClr val="CC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Google Shape;67;p14"/>
          <p:cNvSpPr txBox="1"/>
          <p:nvPr/>
        </p:nvSpPr>
        <p:spPr>
          <a:xfrm>
            <a:off x="2935885" y="1998079"/>
            <a:ext cx="2029323" cy="384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300" dirty="0" smtClean="0"/>
              <a:t>음성 클래스</a:t>
            </a:r>
            <a:endParaRPr lang="en-US" altLang="ko-KR" sz="1300" dirty="0" smtClean="0"/>
          </a:p>
        </p:txBody>
      </p:sp>
      <p:sp>
        <p:nvSpPr>
          <p:cNvPr id="18" name="Google Shape;67;p14"/>
          <p:cNvSpPr txBox="1"/>
          <p:nvPr/>
        </p:nvSpPr>
        <p:spPr>
          <a:xfrm>
            <a:off x="5881103" y="1993264"/>
            <a:ext cx="2029323" cy="384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300" dirty="0"/>
              <a:t>양</a:t>
            </a:r>
            <a:r>
              <a:rPr lang="ko-KR" altLang="en-US" sz="1300" dirty="0" smtClean="0"/>
              <a:t>성 클래스</a:t>
            </a:r>
            <a:endParaRPr lang="en-US" altLang="ko-KR" sz="1300" dirty="0" smtClean="0"/>
          </a:p>
        </p:txBody>
      </p:sp>
      <p:sp>
        <p:nvSpPr>
          <p:cNvPr id="19" name="Google Shape;67;p14"/>
          <p:cNvSpPr txBox="1"/>
          <p:nvPr/>
        </p:nvSpPr>
        <p:spPr>
          <a:xfrm>
            <a:off x="4705654" y="2226316"/>
            <a:ext cx="2029323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 err="1" smtClean="0"/>
              <a:t>결정임곗값</a:t>
            </a:r>
            <a:endParaRPr lang="en-US" altLang="ko-KR" sz="1200" dirty="0" smtClean="0"/>
          </a:p>
        </p:txBody>
      </p:sp>
      <p:sp>
        <p:nvSpPr>
          <p:cNvPr id="20" name="Google Shape;67;p14"/>
          <p:cNvSpPr txBox="1"/>
          <p:nvPr/>
        </p:nvSpPr>
        <p:spPr>
          <a:xfrm>
            <a:off x="5842453" y="1423065"/>
            <a:ext cx="2029323" cy="384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300" dirty="0" smtClean="0"/>
              <a:t>TP + FP </a:t>
            </a:r>
          </a:p>
        </p:txBody>
      </p:sp>
      <p:sp>
        <p:nvSpPr>
          <p:cNvPr id="21" name="Google Shape;67;p14"/>
          <p:cNvSpPr txBox="1"/>
          <p:nvPr/>
        </p:nvSpPr>
        <p:spPr>
          <a:xfrm>
            <a:off x="2932255" y="1426145"/>
            <a:ext cx="2029323" cy="384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300" dirty="0" smtClean="0"/>
              <a:t>TN + FN </a:t>
            </a:r>
          </a:p>
        </p:txBody>
      </p:sp>
      <p:sp>
        <p:nvSpPr>
          <p:cNvPr id="23" name="Google Shape;67;p14"/>
          <p:cNvSpPr txBox="1"/>
          <p:nvPr/>
        </p:nvSpPr>
        <p:spPr>
          <a:xfrm>
            <a:off x="2296633" y="2799046"/>
            <a:ext cx="5394522" cy="1107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</a:pPr>
            <a:r>
              <a:rPr lang="en-US" altLang="ko-KR" sz="1500" dirty="0" smtClean="0">
                <a:latin typeface="nanumgothic" panose="020D0604000000000000" pitchFamily="50" charset="-127"/>
                <a:ea typeface="nanumgothic" panose="020D0604000000000000" pitchFamily="50" charset="-127"/>
              </a:rPr>
              <a:t>- </a:t>
            </a:r>
            <a:r>
              <a:rPr lang="ko-KR" altLang="en-US" sz="1500" dirty="0" err="1" smtClean="0">
                <a:latin typeface="nanumgothic" panose="020D0604000000000000" pitchFamily="50" charset="-127"/>
                <a:ea typeface="nanumgothic" panose="020D0604000000000000" pitchFamily="50" charset="-127"/>
              </a:rPr>
              <a:t>임계값을</a:t>
            </a:r>
            <a:r>
              <a:rPr lang="ko-KR" altLang="en-US" sz="1500" dirty="0" smtClean="0">
                <a:latin typeface="nanumgothic" panose="020D0604000000000000" pitchFamily="50" charset="-127"/>
                <a:ea typeface="nanumgothic" panose="020D0604000000000000" pitchFamily="50" charset="-127"/>
              </a:rPr>
              <a:t> 변경하여 정밀도와 </a:t>
            </a:r>
            <a:r>
              <a:rPr lang="ko-KR" altLang="en-US" sz="1500" dirty="0" err="1" smtClean="0">
                <a:latin typeface="nanumgothic" panose="020D0604000000000000" pitchFamily="50" charset="-127"/>
                <a:ea typeface="nanumgothic" panose="020D0604000000000000" pitchFamily="50" charset="-127"/>
              </a:rPr>
              <a:t>재현율을</a:t>
            </a:r>
            <a:r>
              <a:rPr lang="ko-KR" altLang="en-US" sz="1500" dirty="0" smtClean="0">
                <a:latin typeface="nanumgothic" panose="020D0604000000000000" pitchFamily="50" charset="-127"/>
                <a:ea typeface="nanumgothic" panose="020D0604000000000000" pitchFamily="50" charset="-127"/>
              </a:rPr>
              <a:t> 모두 </a:t>
            </a:r>
            <a:r>
              <a:rPr lang="ko-KR" altLang="en-US" sz="1500" dirty="0" err="1" smtClean="0">
                <a:latin typeface="nanumgothic" panose="020D0604000000000000" pitchFamily="50" charset="-127"/>
                <a:ea typeface="nanumgothic" panose="020D0604000000000000" pitchFamily="50" charset="-127"/>
              </a:rPr>
              <a:t>높힐수는</a:t>
            </a:r>
            <a:r>
              <a:rPr lang="ko-KR" altLang="en-US" sz="1500" dirty="0" smtClean="0">
                <a:latin typeface="nanumgothic" panose="020D0604000000000000" pitchFamily="50" charset="-127"/>
                <a:ea typeface="nanumgothic" panose="020D0604000000000000" pitchFamily="50" charset="-127"/>
              </a:rPr>
              <a:t> 없다</a:t>
            </a:r>
            <a:endParaRPr lang="en-US" altLang="ko-KR" sz="1500" dirty="0" smtClean="0">
              <a:latin typeface="nanumgothic" panose="020D0604000000000000" pitchFamily="50" charset="-127"/>
              <a:ea typeface="nanumgothic" panose="020D0604000000000000" pitchFamily="50" charset="-127"/>
            </a:endParaRPr>
          </a:p>
          <a:p>
            <a:pPr lvl="0" rtl="0">
              <a:spcBef>
                <a:spcPts val="0"/>
              </a:spcBef>
              <a:spcAft>
                <a:spcPts val="0"/>
              </a:spcAft>
            </a:pPr>
            <a:r>
              <a:rPr lang="en-US" altLang="ko-KR" sz="1500" dirty="0">
                <a:latin typeface="nanumgothic" panose="020D0604000000000000" pitchFamily="50" charset="-127"/>
                <a:ea typeface="nanumgothic" panose="020D0604000000000000" pitchFamily="50" charset="-127"/>
              </a:rPr>
              <a:t/>
            </a:r>
            <a:br>
              <a:rPr lang="en-US" altLang="ko-KR" sz="1500" dirty="0">
                <a:latin typeface="nanumgothic" panose="020D0604000000000000" pitchFamily="50" charset="-127"/>
                <a:ea typeface="nanumgothic" panose="020D0604000000000000" pitchFamily="50" charset="-127"/>
              </a:rPr>
            </a:br>
            <a:endParaRPr lang="en-US" altLang="ko-KR" sz="1500" dirty="0" smtClean="0">
              <a:latin typeface="nanumgothic" panose="020D0604000000000000" pitchFamily="50" charset="-127"/>
              <a:ea typeface="nanumgothic" panose="020D0604000000000000" pitchFamily="50" charset="-127"/>
            </a:endParaRPr>
          </a:p>
          <a:p>
            <a:pPr lvl="0" rtl="0">
              <a:spcBef>
                <a:spcPts val="0"/>
              </a:spcBef>
              <a:spcAft>
                <a:spcPts val="0"/>
              </a:spcAft>
            </a:pPr>
            <a:r>
              <a:rPr lang="en-US" altLang="ko-KR" sz="1500" dirty="0" smtClean="0">
                <a:latin typeface="nanumgothic" panose="020D0604000000000000" pitchFamily="50" charset="-127"/>
                <a:ea typeface="nanumgothic" panose="020D0604000000000000" pitchFamily="50" charset="-127"/>
              </a:rPr>
              <a:t>- </a:t>
            </a:r>
            <a:r>
              <a:rPr lang="ko-KR" altLang="en-US" sz="1500" dirty="0" smtClean="0">
                <a:latin typeface="nanumgothic" panose="020D0604000000000000" pitchFamily="50" charset="-127"/>
                <a:ea typeface="nanumgothic" panose="020D0604000000000000" pitchFamily="50" charset="-127"/>
              </a:rPr>
              <a:t>일반적으로</a:t>
            </a:r>
            <a:r>
              <a:rPr lang="en-US" altLang="ko-KR" sz="1500" dirty="0">
                <a:latin typeface="nanumgothic" panose="020D0604000000000000" pitchFamily="50" charset="-127"/>
                <a:ea typeface="nanumgothic" panose="020D0604000000000000" pitchFamily="50" charset="-127"/>
              </a:rPr>
              <a:t> </a:t>
            </a:r>
            <a:r>
              <a:rPr lang="ko-KR" altLang="en-US" sz="1500" dirty="0" smtClean="0">
                <a:latin typeface="nanumgothic" panose="020D0604000000000000" pitchFamily="50" charset="-127"/>
                <a:ea typeface="nanumgothic" panose="020D0604000000000000" pitchFamily="50" charset="-127"/>
              </a:rPr>
              <a:t>둘 중 하나가 높아지면 나머지 하나는 감소한다</a:t>
            </a:r>
            <a:endParaRPr lang="en-US" altLang="ko-KR" sz="1500" dirty="0" smtClean="0">
              <a:latin typeface="nanumgothic" panose="020D0604000000000000" pitchFamily="50" charset="-127"/>
              <a:ea typeface="nanumgothic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06246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353975" y="632939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smtClean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ROC </a:t>
            </a:r>
            <a:r>
              <a:rPr lang="ko-KR" altLang="en-US" sz="2000" dirty="0" smtClean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곡선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6" name="Google Shape;83;p16">
            <a:extLst>
              <a:ext uri="{FF2B5EF4-FFF2-40B4-BE49-F238E27FC236}">
                <a16:creationId xmlns:a16="http://schemas.microsoft.com/office/drawing/2014/main" id="{05377C69-DBB0-4D6C-8419-3C1ED8BB3DBE}"/>
              </a:ext>
            </a:extLst>
          </p:cNvPr>
          <p:cNvSpPr txBox="1"/>
          <p:nvPr/>
        </p:nvSpPr>
        <p:spPr>
          <a:xfrm>
            <a:off x="1181088" y="0"/>
            <a:ext cx="4657288" cy="432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15000"/>
              </a:lnSpc>
            </a:pPr>
            <a:r>
              <a:rPr lang="en-US" altLang="ko-KR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Chapter 3 : </a:t>
            </a:r>
            <a:r>
              <a:rPr lang="ko-KR" altLang="en-US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분류</a:t>
            </a:r>
            <a:endParaRPr lang="ko-KR" altLang="en-US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Google Shape;83;p16">
                <a:extLst>
                  <a:ext uri="{FF2B5EF4-FFF2-40B4-BE49-F238E27FC236}">
                    <a16:creationId xmlns:a16="http://schemas.microsoft.com/office/drawing/2014/main" id="{50761870-51E2-4BC4-8AF8-E3C5F37B813D}"/>
                  </a:ext>
                </a:extLst>
              </p:cNvPr>
              <p:cNvSpPr txBox="1"/>
              <p:nvPr/>
            </p:nvSpPr>
            <p:spPr>
              <a:xfrm>
                <a:off x="1629232" y="1372061"/>
                <a:ext cx="5154339" cy="216883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285750" lvl="0" indent="-285750">
                  <a:lnSpc>
                    <a:spcPct val="115000"/>
                  </a:lnSpc>
                  <a:buFontTx/>
                  <a:buChar char="-"/>
                </a:pPr>
                <a:r>
                  <a:rPr lang="ko-KR" altLang="en-US" sz="1600" dirty="0" smtClean="0">
                    <a:solidFill>
                      <a:srgbClr val="19264B"/>
                    </a:solidFill>
                    <a:latin typeface="NanumGothic ExtraBold"/>
                    <a:ea typeface="NanumGothic ExtraBold"/>
                    <a:cs typeface="NanumGothic ExtraBold"/>
                    <a:sym typeface="NanumGothic ExtraBold"/>
                  </a:rPr>
                  <a:t>거짓 양성 비율에 대한 진짜 양성 비율</a:t>
                </a:r>
                <a:r>
                  <a:rPr lang="en-US" altLang="ko-KR" sz="1600" dirty="0" smtClean="0">
                    <a:solidFill>
                      <a:srgbClr val="19264B"/>
                    </a:solidFill>
                    <a:latin typeface="NanumGothic ExtraBold"/>
                    <a:ea typeface="NanumGothic ExtraBold"/>
                    <a:cs typeface="NanumGothic ExtraBold"/>
                    <a:sym typeface="NanumGothic ExtraBold"/>
                  </a:rPr>
                  <a:t>(</a:t>
                </a:r>
                <a:r>
                  <a:rPr lang="ko-KR" altLang="en-US" sz="1600" dirty="0" err="1" smtClean="0">
                    <a:solidFill>
                      <a:srgbClr val="19264B"/>
                    </a:solidFill>
                    <a:latin typeface="NanumGothic ExtraBold"/>
                    <a:ea typeface="NanumGothic ExtraBold"/>
                    <a:cs typeface="NanumGothic ExtraBold"/>
                    <a:sym typeface="NanumGothic ExtraBold"/>
                  </a:rPr>
                  <a:t>재현율</a:t>
                </a:r>
                <a:r>
                  <a:rPr lang="en-US" altLang="ko-KR" sz="1600" dirty="0" smtClean="0">
                    <a:solidFill>
                      <a:srgbClr val="19264B"/>
                    </a:solidFill>
                    <a:latin typeface="NanumGothic ExtraBold"/>
                    <a:ea typeface="NanumGothic ExtraBold"/>
                    <a:cs typeface="NanumGothic ExtraBold"/>
                    <a:sym typeface="NanumGothic ExtraBold"/>
                  </a:rPr>
                  <a:t>)</a:t>
                </a:r>
                <a:r>
                  <a:rPr lang="ko-KR" altLang="en-US" sz="1600" dirty="0" smtClean="0">
                    <a:solidFill>
                      <a:srgbClr val="19264B"/>
                    </a:solidFill>
                    <a:latin typeface="NanumGothic ExtraBold"/>
                    <a:ea typeface="NanumGothic ExtraBold"/>
                    <a:cs typeface="NanumGothic ExtraBold"/>
                    <a:sym typeface="NanumGothic ExtraBold"/>
                  </a:rPr>
                  <a:t>의 곡선</a:t>
                </a:r>
                <a:r>
                  <a:rPr lang="en-US" altLang="ko-KR" sz="1600" dirty="0" smtClean="0">
                    <a:solidFill>
                      <a:srgbClr val="19264B"/>
                    </a:solidFill>
                    <a:latin typeface="NanumGothic ExtraBold"/>
                    <a:ea typeface="NanumGothic ExtraBold"/>
                    <a:cs typeface="NanumGothic ExtraBold"/>
                    <a:sym typeface="NanumGothic ExtraBold"/>
                  </a:rPr>
                  <a:t/>
                </a:r>
                <a:br>
                  <a:rPr lang="en-US" altLang="ko-KR" sz="1600" dirty="0" smtClean="0">
                    <a:solidFill>
                      <a:srgbClr val="19264B"/>
                    </a:solidFill>
                    <a:latin typeface="NanumGothic ExtraBold"/>
                    <a:ea typeface="NanumGothic ExtraBold"/>
                    <a:cs typeface="NanumGothic ExtraBold"/>
                    <a:sym typeface="NanumGothic ExtraBold"/>
                  </a:rPr>
                </a:br>
                <a:r>
                  <a:rPr lang="en-US" altLang="ko-KR" sz="800" dirty="0" smtClean="0">
                    <a:solidFill>
                      <a:srgbClr val="19264B"/>
                    </a:solidFill>
                    <a:latin typeface="NanumGothic ExtraBold"/>
                    <a:ea typeface="NanumGothic ExtraBold"/>
                    <a:cs typeface="NanumGothic ExtraBold"/>
                    <a:sym typeface="NanumGothic ExtraBold"/>
                  </a:rPr>
                  <a:t> </a:t>
                </a:r>
                <a:r>
                  <a:rPr lang="en-US" altLang="ko-KR" sz="1600" dirty="0" smtClean="0">
                    <a:solidFill>
                      <a:srgbClr val="19264B"/>
                    </a:solidFill>
                    <a:latin typeface="NanumGothic ExtraBold"/>
                    <a:ea typeface="NanumGothic ExtraBold"/>
                    <a:cs typeface="NanumGothic ExtraBold"/>
                    <a:sym typeface="NanumGothic ExtraBold"/>
                  </a:rPr>
                  <a:t/>
                </a:r>
                <a:br>
                  <a:rPr lang="en-US" altLang="ko-KR" sz="1600" dirty="0" smtClean="0">
                    <a:solidFill>
                      <a:srgbClr val="19264B"/>
                    </a:solidFill>
                    <a:latin typeface="NanumGothic ExtraBold"/>
                    <a:ea typeface="NanumGothic ExtraBold"/>
                    <a:cs typeface="NanumGothic ExtraBold"/>
                    <a:sym typeface="NanumGothic ExtraBold"/>
                  </a:rPr>
                </a:br>
                <a:r>
                  <a:rPr lang="ko-KR" altLang="en-US" dirty="0" smtClean="0">
                    <a:solidFill>
                      <a:srgbClr val="19264B"/>
                    </a:solidFill>
                    <a:latin typeface="NanumGothic ExtraBold"/>
                    <a:ea typeface="NanumGothic ExtraBold"/>
                    <a:cs typeface="NanumGothic ExtraBold"/>
                    <a:sym typeface="NanumGothic ExtraBold"/>
                  </a:rPr>
                  <a:t>거짓 양성 비율 </a:t>
                </a:r>
                <a:r>
                  <a:rPr lang="en-US" altLang="ko-KR" dirty="0" smtClean="0">
                    <a:solidFill>
                      <a:srgbClr val="19264B"/>
                    </a:solidFill>
                    <a:latin typeface="NanumGothic ExtraBold"/>
                    <a:ea typeface="NanumGothic ExtraBold"/>
                    <a:cs typeface="NanumGothic ExtraBold"/>
                    <a:sym typeface="NanumGothic ExtraBold"/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600" i="1">
                            <a:solidFill>
                              <a:srgbClr val="19264B"/>
                            </a:solidFill>
                            <a:latin typeface="Cambria Math" panose="02040503050406030204" pitchFamily="18" charset="0"/>
                            <a:ea typeface="NanumGothic ExtraBold"/>
                            <a:sym typeface="NanumGothic ExtraBold"/>
                          </a:rPr>
                        </m:ctrlPr>
                      </m:fPr>
                      <m:num>
                        <m:r>
                          <a:rPr lang="en-US" altLang="ko-KR" sz="1600" b="0" i="1" smtClean="0">
                            <a:solidFill>
                              <a:srgbClr val="19264B"/>
                            </a:solidFill>
                            <a:latin typeface="Cambria Math" panose="02040503050406030204" pitchFamily="18" charset="0"/>
                            <a:ea typeface="NanumGothic ExtraBold"/>
                            <a:sym typeface="NanumGothic ExtraBold"/>
                          </a:rPr>
                          <m:t>𝐹𝑃</m:t>
                        </m:r>
                      </m:num>
                      <m:den>
                        <m:r>
                          <a:rPr lang="en-US" altLang="ko-KR" sz="1600" b="0" i="1" smtClean="0">
                            <a:solidFill>
                              <a:srgbClr val="19264B"/>
                            </a:solidFill>
                            <a:latin typeface="Cambria Math" panose="02040503050406030204" pitchFamily="18" charset="0"/>
                            <a:ea typeface="NanumGothic ExtraBold"/>
                            <a:sym typeface="NanumGothic ExtraBold"/>
                          </a:rPr>
                          <m:t>𝐹𝑃</m:t>
                        </m:r>
                        <m:r>
                          <a:rPr lang="en-US" altLang="ko-KR" sz="1600" i="1">
                            <a:solidFill>
                              <a:srgbClr val="19264B"/>
                            </a:solidFill>
                            <a:latin typeface="Cambria Math" panose="02040503050406030204" pitchFamily="18" charset="0"/>
                            <a:ea typeface="NanumGothic ExtraBold"/>
                            <a:sym typeface="NanumGothic ExtraBold"/>
                          </a:rPr>
                          <m:t>+</m:t>
                        </m:r>
                        <m:r>
                          <a:rPr lang="en-US" altLang="ko-KR" sz="1600" b="0" i="1" smtClean="0">
                            <a:solidFill>
                              <a:srgbClr val="19264B"/>
                            </a:solidFill>
                            <a:latin typeface="Cambria Math" panose="02040503050406030204" pitchFamily="18" charset="0"/>
                            <a:ea typeface="NanumGothic ExtraBold"/>
                            <a:sym typeface="NanumGothic ExtraBold"/>
                          </a:rPr>
                          <m:t>𝑇𝑁</m:t>
                        </m:r>
                      </m:den>
                    </m:f>
                  </m:oMath>
                </a14:m>
                <a:endParaRPr lang="en-US" altLang="ko-KR" sz="1600" dirty="0">
                  <a:solidFill>
                    <a:srgbClr val="19264B"/>
                  </a:solidFill>
                  <a:latin typeface="NanumGothic ExtraBold"/>
                  <a:ea typeface="NanumGothic ExtraBold"/>
                  <a:cs typeface="NanumGothic ExtraBold"/>
                  <a:sym typeface="NanumGothic ExtraBold"/>
                </a:endParaRPr>
              </a:p>
              <a:p>
                <a:pPr marL="285750" lvl="0" indent="-28575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Char char="-"/>
                </a:pPr>
                <a:endParaRPr lang="en-US" altLang="ko-KR" sz="1600" dirty="0" smtClean="0">
                  <a:solidFill>
                    <a:srgbClr val="19264B"/>
                  </a:solidFill>
                  <a:latin typeface="NanumGothic ExtraBold"/>
                  <a:ea typeface="NanumGothic ExtraBold"/>
                  <a:cs typeface="NanumGothic ExtraBold"/>
                  <a:sym typeface="NanumGothic ExtraBold"/>
                </a:endParaRPr>
              </a:p>
              <a:p>
                <a:pPr marL="285750" lvl="0" indent="-28575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Char char="-"/>
                </a:pPr>
                <a:endParaRPr lang="en-US" altLang="ko-KR" sz="1600" dirty="0" smtClean="0">
                  <a:solidFill>
                    <a:srgbClr val="19264B"/>
                  </a:solidFill>
                  <a:latin typeface="NanumGothic ExtraBold"/>
                  <a:ea typeface="NanumGothic ExtraBold"/>
                  <a:cs typeface="NanumGothic ExtraBold"/>
                  <a:sym typeface="NanumGothic ExtraBold"/>
                </a:endParaRPr>
              </a:p>
              <a:p>
                <a:pPr lvl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ko-KR" sz="1600" dirty="0" smtClean="0">
                    <a:solidFill>
                      <a:srgbClr val="19264B"/>
                    </a:solidFill>
                    <a:latin typeface="NanumGothic ExtraBold"/>
                    <a:ea typeface="NanumGothic ExtraBold"/>
                    <a:cs typeface="NanumGothic ExtraBold"/>
                    <a:sym typeface="NanumGothic ExtraBold"/>
                  </a:rPr>
                  <a:t/>
                </a:r>
                <a:br>
                  <a:rPr lang="en-US" altLang="ko-KR" sz="1600" dirty="0" smtClean="0">
                    <a:solidFill>
                      <a:srgbClr val="19264B"/>
                    </a:solidFill>
                    <a:latin typeface="NanumGothic ExtraBold"/>
                    <a:ea typeface="NanumGothic ExtraBold"/>
                    <a:cs typeface="NanumGothic ExtraBold"/>
                    <a:sym typeface="NanumGothic ExtraBold"/>
                  </a:rPr>
                </a:br>
                <a:endParaRPr lang="en-US" altLang="ko-KR" sz="1600" dirty="0" smtClean="0">
                  <a:solidFill>
                    <a:srgbClr val="19264B"/>
                  </a:solidFill>
                  <a:latin typeface="NanumGothic ExtraBold"/>
                  <a:ea typeface="NanumGothic ExtraBold"/>
                  <a:cs typeface="NanumGothic ExtraBold"/>
                  <a:sym typeface="NanumGothic ExtraBold"/>
                </a:endParaRPr>
              </a:p>
            </p:txBody>
          </p:sp>
        </mc:Choice>
        <mc:Fallback xmlns="">
          <p:sp>
            <p:nvSpPr>
              <p:cNvPr id="16" name="Google Shape;83;p16">
                <a:extLst>
                  <a:ext uri="{FF2B5EF4-FFF2-40B4-BE49-F238E27FC236}">
                    <a16:creationId xmlns:a16="http://schemas.microsoft.com/office/drawing/2014/main" id="{50761870-51E2-4BC4-8AF8-E3C5F37B81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9232" y="1372061"/>
                <a:ext cx="5154339" cy="2168833"/>
              </a:xfrm>
              <a:prstGeom prst="rect">
                <a:avLst/>
              </a:prstGeom>
              <a:blipFill>
                <a:blip r:embed="rId4"/>
                <a:stretch>
                  <a:fillRect l="-47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그림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281" y="2400678"/>
            <a:ext cx="3760004" cy="2522197"/>
          </a:xfrm>
          <a:prstGeom prst="rect">
            <a:avLst/>
          </a:prstGeom>
        </p:spPr>
      </p:pic>
      <p:sp>
        <p:nvSpPr>
          <p:cNvPr id="22" name="Google Shape;67;p14"/>
          <p:cNvSpPr txBox="1"/>
          <p:nvPr/>
        </p:nvSpPr>
        <p:spPr>
          <a:xfrm>
            <a:off x="5474285" y="3156692"/>
            <a:ext cx="3400731" cy="584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</a:pPr>
            <a:r>
              <a:rPr lang="en-US" altLang="ko-KR" sz="1300" dirty="0" smtClean="0">
                <a:latin typeface="nanumgothic" panose="020D0604000000000000" pitchFamily="50" charset="-127"/>
                <a:ea typeface="nanumgothic" panose="020D0604000000000000" pitchFamily="50" charset="-127"/>
              </a:rPr>
              <a:t>- </a:t>
            </a:r>
            <a:r>
              <a:rPr lang="ko-KR" altLang="en-US" sz="1300" dirty="0" smtClean="0">
                <a:latin typeface="nanumgothic" panose="020D0604000000000000" pitchFamily="50" charset="-127"/>
                <a:ea typeface="nanumgothic" panose="020D0604000000000000" pitchFamily="50" charset="-127"/>
              </a:rPr>
              <a:t>왼쪽 위 모서리에 가까운 그래프일수록 성능이 좋다고 판단한다</a:t>
            </a:r>
            <a:r>
              <a:rPr lang="en-US" altLang="ko-KR" sz="1300" dirty="0" smtClean="0">
                <a:latin typeface="nanumgothic" panose="020D0604000000000000" pitchFamily="50" charset="-127"/>
                <a:ea typeface="nanumgothic" panose="020D0604000000000000" pitchFamily="50" charset="-127"/>
              </a:rPr>
              <a:t>.</a:t>
            </a:r>
          </a:p>
        </p:txBody>
      </p:sp>
      <p:sp>
        <p:nvSpPr>
          <p:cNvPr id="24" name="Google Shape;67;p14"/>
          <p:cNvSpPr txBox="1"/>
          <p:nvPr/>
        </p:nvSpPr>
        <p:spPr>
          <a:xfrm>
            <a:off x="2940381" y="4835754"/>
            <a:ext cx="1110624" cy="307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 rtl="0">
              <a:spcBef>
                <a:spcPts val="0"/>
              </a:spcBef>
              <a:spcAft>
                <a:spcPts val="0"/>
              </a:spcAft>
            </a:pPr>
            <a:r>
              <a:rPr lang="ko-KR" altLang="en-US" sz="800" smtClean="0">
                <a:latin typeface="nanumgothic" panose="020D0604000000000000" pitchFamily="50" charset="-127"/>
                <a:ea typeface="nanumgothic" panose="020D0604000000000000" pitchFamily="50" charset="-127"/>
              </a:rPr>
              <a:t>거짓 양성 비율</a:t>
            </a:r>
            <a:endParaRPr lang="en-US" altLang="ko-KR" sz="800" dirty="0" smtClean="0">
              <a:latin typeface="nanumgothic" panose="020D0604000000000000" pitchFamily="50" charset="-127"/>
              <a:ea typeface="nanumgothic" panose="020D0604000000000000" pitchFamily="50" charset="-127"/>
            </a:endParaRPr>
          </a:p>
        </p:txBody>
      </p:sp>
      <p:sp>
        <p:nvSpPr>
          <p:cNvPr id="25" name="Google Shape;67;p14"/>
          <p:cNvSpPr txBox="1"/>
          <p:nvPr/>
        </p:nvSpPr>
        <p:spPr>
          <a:xfrm rot="16200000">
            <a:off x="1505416" y="3850503"/>
            <a:ext cx="1110624" cy="307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 rtl="0">
              <a:spcBef>
                <a:spcPts val="0"/>
              </a:spcBef>
              <a:spcAft>
                <a:spcPts val="0"/>
              </a:spcAft>
            </a:pPr>
            <a:r>
              <a:rPr lang="ko-KR" altLang="en-US" sz="800" dirty="0" smtClean="0">
                <a:latin typeface="nanumgothic" panose="020D0604000000000000" pitchFamily="50" charset="-127"/>
                <a:ea typeface="nanumgothic" panose="020D0604000000000000" pitchFamily="50" charset="-127"/>
              </a:rPr>
              <a:t>진짜 양성 비율</a:t>
            </a:r>
            <a:endParaRPr lang="en-US" altLang="ko-KR" sz="800" dirty="0" smtClean="0">
              <a:latin typeface="nanumgothic" panose="020D0604000000000000" pitchFamily="50" charset="-127"/>
              <a:ea typeface="nanumgothic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77013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267726" y="611674"/>
            <a:ext cx="6144118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Chapter </a:t>
            </a:r>
            <a:r>
              <a:rPr lang="en-US" sz="2000" dirty="0" smtClean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4 : </a:t>
            </a:r>
            <a:r>
              <a:rPr lang="ko-KR" altLang="en-US" sz="2000" dirty="0" smtClean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모델 훈련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6" name="Google Shape;83;p16">
            <a:extLst>
              <a:ext uri="{FF2B5EF4-FFF2-40B4-BE49-F238E27FC236}">
                <a16:creationId xmlns:a16="http://schemas.microsoft.com/office/drawing/2014/main" id="{05377C69-DBB0-4D6C-8419-3C1ED8BB3DBE}"/>
              </a:ext>
            </a:extLst>
          </p:cNvPr>
          <p:cNvSpPr txBox="1"/>
          <p:nvPr/>
        </p:nvSpPr>
        <p:spPr>
          <a:xfrm>
            <a:off x="1181088" y="0"/>
            <a:ext cx="4657288" cy="432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15000"/>
              </a:lnSpc>
            </a:pPr>
            <a:r>
              <a:rPr lang="en-US" altLang="ko-KR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Chapter 4 : </a:t>
            </a:r>
            <a:r>
              <a:rPr lang="ko-KR" altLang="en-US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모델 훈련</a:t>
            </a:r>
            <a:endParaRPr lang="ko-KR" altLang="en-US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7" name="Google Shape;83;p16">
            <a:extLst>
              <a:ext uri="{FF2B5EF4-FFF2-40B4-BE49-F238E27FC236}">
                <a16:creationId xmlns:a16="http://schemas.microsoft.com/office/drawing/2014/main" id="{94D67117-1FDF-4D05-A6A4-82B33349D9F2}"/>
              </a:ext>
            </a:extLst>
          </p:cNvPr>
          <p:cNvSpPr txBox="1"/>
          <p:nvPr/>
        </p:nvSpPr>
        <p:spPr>
          <a:xfrm>
            <a:off x="1267726" y="1392017"/>
            <a:ext cx="4979400" cy="46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 err="1" smtClean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선형회귀</a:t>
            </a:r>
            <a:r>
              <a:rPr lang="ko-KR" altLang="en-US" sz="1600" dirty="0" smtClean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모델의 자세한 </a:t>
            </a:r>
            <a:r>
              <a:rPr lang="ko-KR" altLang="en-US" sz="1600" dirty="0" err="1" smtClean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작동방식에</a:t>
            </a:r>
            <a:r>
              <a:rPr lang="ko-KR" altLang="en-US" sz="1600" dirty="0" smtClean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대해 다룸</a:t>
            </a:r>
            <a:endParaRPr sz="16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9" name="Google Shape;83;p16">
            <a:extLst>
              <a:ext uri="{FF2B5EF4-FFF2-40B4-BE49-F238E27FC236}">
                <a16:creationId xmlns:a16="http://schemas.microsoft.com/office/drawing/2014/main" id="{F57BA902-61BC-4B13-BCDE-E1684B783F96}"/>
              </a:ext>
            </a:extLst>
          </p:cNvPr>
          <p:cNvSpPr txBox="1"/>
          <p:nvPr/>
        </p:nvSpPr>
        <p:spPr>
          <a:xfrm>
            <a:off x="1267726" y="2142962"/>
            <a:ext cx="4979400" cy="27330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1600" dirty="0" err="1" smtClean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선형회귀</a:t>
            </a:r>
            <a:r>
              <a:rPr lang="ko-KR" altLang="en-US" sz="1600" dirty="0" smtClean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</a:t>
            </a:r>
            <a:r>
              <a:rPr lang="en-US" altLang="ko-KR" sz="1600" dirty="0" smtClean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, </a:t>
            </a:r>
            <a:r>
              <a:rPr lang="ko-KR" altLang="en-US" sz="1600" dirty="0" err="1" smtClean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다항회귀</a:t>
            </a:r>
            <a:endParaRPr lang="en-US" altLang="ko-KR" sz="1600" dirty="0" smtClean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altLang="ko-KR" sz="16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1600" dirty="0" smtClean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경사 </a:t>
            </a:r>
            <a:r>
              <a:rPr lang="ko-KR" altLang="en-US" sz="1600" dirty="0" err="1" smtClean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하강법</a:t>
            </a:r>
            <a:endParaRPr lang="en-US" altLang="ko-KR" sz="1600" dirty="0" smtClean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altLang="ko-KR" sz="16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1600" dirty="0" smtClean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학습 곡선</a:t>
            </a:r>
            <a:endParaRPr lang="en-US" altLang="ko-KR" sz="1600" dirty="0" smtClean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altLang="ko-KR" sz="16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1600" dirty="0" err="1" smtClean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선형모델의</a:t>
            </a:r>
            <a:r>
              <a:rPr lang="ko-KR" altLang="en-US" sz="1600" dirty="0" smtClean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규제</a:t>
            </a:r>
            <a:endParaRPr lang="en-US" altLang="ko-KR" sz="1600" dirty="0" smtClean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altLang="ko-KR" sz="16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1600" dirty="0" err="1" smtClean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로지스틱</a:t>
            </a:r>
            <a:r>
              <a:rPr lang="ko-KR" altLang="en-US" sz="1600" dirty="0" smtClean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회귀</a:t>
            </a:r>
            <a:endParaRPr lang="en-US" altLang="ko-KR" sz="16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810549094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832</TotalTime>
  <Words>345</Words>
  <Application>Microsoft Office PowerPoint</Application>
  <PresentationFormat>화면 슬라이드 쇼(16:9)</PresentationFormat>
  <Paragraphs>115</Paragraphs>
  <Slides>14</Slides>
  <Notes>14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0" baseType="lpstr">
      <vt:lpstr>맑은 고딕</vt:lpstr>
      <vt:lpstr>Cambria Math</vt:lpstr>
      <vt:lpstr>Arial</vt:lpstr>
      <vt:lpstr>nanumgothic</vt:lpstr>
      <vt:lpstr>NanumGothic ExtraBold</vt:lpstr>
      <vt:lpstr>Simple Light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서준혁</dc:creator>
  <cp:lastModifiedBy>Lee-PC</cp:lastModifiedBy>
  <cp:revision>36</cp:revision>
  <dcterms:modified xsi:type="dcterms:W3CDTF">2022-04-04T09:29:26Z</dcterms:modified>
</cp:coreProperties>
</file>